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9"/>
  </p:notesMasterIdLst>
  <p:sldIdLst>
    <p:sldId id="256" r:id="rId2"/>
    <p:sldId id="265" r:id="rId3"/>
    <p:sldId id="288" r:id="rId4"/>
    <p:sldId id="321" r:id="rId5"/>
    <p:sldId id="324" r:id="rId6"/>
    <p:sldId id="322" r:id="rId7"/>
    <p:sldId id="327" r:id="rId8"/>
    <p:sldId id="287" r:id="rId9"/>
    <p:sldId id="296" r:id="rId10"/>
    <p:sldId id="332" r:id="rId11"/>
    <p:sldId id="333" r:id="rId12"/>
    <p:sldId id="331" r:id="rId13"/>
    <p:sldId id="330" r:id="rId14"/>
    <p:sldId id="297" r:id="rId15"/>
    <p:sldId id="270" r:id="rId16"/>
    <p:sldId id="285" r:id="rId17"/>
    <p:sldId id="284" r:id="rId18"/>
  </p:sldIdLst>
  <p:sldSz cx="24384000" cy="13716000"/>
  <p:notesSz cx="6858000" cy="9144000"/>
  <p:embeddedFontLst>
    <p:embeddedFont>
      <p:font typeface="Avenir Book" panose="02000503020000020003" pitchFamily="2" charset="0"/>
      <p:regular r:id="rId20"/>
      <p:italic r:id="rId21"/>
    </p:embeddedFont>
    <p:embeddedFont>
      <p:font typeface="Avenir Medium" panose="02000503020000020003" pitchFamily="2" charset="0"/>
      <p:regular r:id="rId22"/>
      <p:italic r:id="rId23"/>
    </p:embeddedFon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Cambria Math" panose="02040503050406030204" pitchFamily="18" charset="0"/>
      <p:regular r:id="rId28"/>
    </p:embeddedFont>
    <p:embeddedFont>
      <p:font typeface="OCRB" panose="020B0609020202020204" pitchFamily="49" charset="77"/>
      <p:regular r:id="rId29"/>
    </p:embeddedFont>
    <p:embeddedFont>
      <p:font typeface="Open Sans" panose="020B0606030504020204" pitchFamily="34" charset="0"/>
      <p:regular r:id="rId30"/>
      <p:bold r:id="rId31"/>
      <p:italic r:id="rId32"/>
      <p:boldItalic r:id="rId33"/>
    </p:embeddedFont>
    <p:embeddedFont>
      <p:font typeface="Open Sans ExtraBold" panose="020B0606030504020204" pitchFamily="34" charset="0"/>
      <p:bold r:id="rId34"/>
      <p:italic r:id="rId35"/>
      <p:boldItalic r:id="rId36"/>
    </p:embeddedFont>
    <p:embeddedFont>
      <p:font typeface="Open Sans Light" panose="020B0306030504020204" pitchFamily="34" charset="0"/>
      <p:regular r:id="rId37"/>
      <p:italic r:id="rId38"/>
    </p:embeddedFont>
    <p:embeddedFont>
      <p:font typeface="Open Sans Semibold" panose="020B0606030504020204" pitchFamily="34" charset="0"/>
      <p:regular r:id="rId39"/>
      <p:bold r:id="rId40"/>
      <p:italic r:id="rId41"/>
      <p:boldItalic r:id="rId42"/>
    </p:embeddedFont>
  </p:embeddedFontLst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9pPr>
  </p:defaultTextStyle>
  <p:extLst>
    <p:ext uri="{EFAFB233-063F-42B5-8137-9DF3F51BA10A}">
      <p15:sldGuideLst xmlns:p15="http://schemas.microsoft.com/office/powerpoint/2012/main">
        <p15:guide id="1" orient="horz" pos="4320" userDrawn="1">
          <p15:clr>
            <a:srgbClr val="A4A3A4"/>
          </p15:clr>
        </p15:guide>
        <p15:guide id="2" pos="76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AF36"/>
    <a:srgbClr val="314F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73" autoAdjust="0"/>
    <p:restoredTop sz="87886"/>
  </p:normalViewPr>
  <p:slideViewPr>
    <p:cSldViewPr snapToGrid="0" snapToObjects="1">
      <p:cViewPr varScale="1">
        <p:scale>
          <a:sx n="48" d="100"/>
          <a:sy n="48" d="100"/>
        </p:scale>
        <p:origin x="1136" y="232"/>
      </p:cViewPr>
      <p:guideLst>
        <p:guide orient="horz" pos="4320"/>
        <p:guide pos="76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9" Type="http://schemas.openxmlformats.org/officeDocument/2006/relationships/font" Target="fonts/font20.fntdata"/><Relationship Id="rId21" Type="http://schemas.openxmlformats.org/officeDocument/2006/relationships/font" Target="fonts/font2.fntdata"/><Relationship Id="rId34" Type="http://schemas.openxmlformats.org/officeDocument/2006/relationships/font" Target="fonts/font15.fntdata"/><Relationship Id="rId42" Type="http://schemas.openxmlformats.org/officeDocument/2006/relationships/font" Target="fonts/font23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font" Target="fonts/font18.fntdata"/><Relationship Id="rId40" Type="http://schemas.openxmlformats.org/officeDocument/2006/relationships/font" Target="fonts/font21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font" Target="fonts/font17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font" Target="fonts/font16.fntdata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font" Target="fonts/font14.fntdata"/><Relationship Id="rId38" Type="http://schemas.openxmlformats.org/officeDocument/2006/relationships/font" Target="fonts/font19.fntdata"/><Relationship Id="rId46" Type="http://schemas.openxmlformats.org/officeDocument/2006/relationships/tableStyles" Target="tableStyles.xml"/><Relationship Id="rId20" Type="http://schemas.openxmlformats.org/officeDocument/2006/relationships/font" Target="fonts/font1.fntdata"/><Relationship Id="rId41" Type="http://schemas.openxmlformats.org/officeDocument/2006/relationships/font" Target="fonts/font2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171" name="Shape 171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 b="0" i="0">
        <a:latin typeface="Open Sans Light" pitchFamily="2" charset="0"/>
        <a:ea typeface="Open Sans Light" pitchFamily="2" charset="0"/>
        <a:cs typeface="Open Sans Light" pitchFamily="2" charset="0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11766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10" Type="http://schemas.openxmlformats.org/officeDocument/2006/relationships/image" Target="../media/image3.pn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typ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BG Slide-01.jpg" descr="BG Slide-01.jpg">
            <a:extLst>
              <a:ext uri="{FF2B5EF4-FFF2-40B4-BE49-F238E27FC236}">
                <a16:creationId xmlns:a16="http://schemas.microsoft.com/office/drawing/2014/main" id="{2AB02847-5A77-D04F-9022-6161AA94A36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20" name="Rounded Rectangle">
            <a:extLst>
              <a:ext uri="{FF2B5EF4-FFF2-40B4-BE49-F238E27FC236}">
                <a16:creationId xmlns:a16="http://schemas.microsoft.com/office/drawing/2014/main" id="{2610CD5C-942F-BF48-875B-42FFCE146C9A}"/>
              </a:ext>
            </a:extLst>
          </p:cNvPr>
          <p:cNvSpPr/>
          <p:nvPr userDrawn="1"/>
        </p:nvSpPr>
        <p:spPr>
          <a:xfrm>
            <a:off x="11684000" y="10608557"/>
            <a:ext cx="1016000" cy="88901"/>
          </a:xfrm>
          <a:prstGeom prst="roundRect">
            <a:avLst>
              <a:gd name="adj" fmla="val 50000"/>
            </a:avLst>
          </a:prstGeom>
          <a:solidFill>
            <a:srgbClr val="F087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0" i="0"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9" name="Rounded Rectangle">
            <a:extLst>
              <a:ext uri="{FF2B5EF4-FFF2-40B4-BE49-F238E27FC236}">
                <a16:creationId xmlns:a16="http://schemas.microsoft.com/office/drawing/2014/main" id="{A398922F-A33B-3C44-AAA1-709DF0A7FE30}"/>
              </a:ext>
            </a:extLst>
          </p:cNvPr>
          <p:cNvSpPr/>
          <p:nvPr userDrawn="1"/>
        </p:nvSpPr>
        <p:spPr>
          <a:xfrm>
            <a:off x="11684000" y="10608557"/>
            <a:ext cx="1016000" cy="88901"/>
          </a:xfrm>
          <a:prstGeom prst="roundRect">
            <a:avLst>
              <a:gd name="adj" fmla="val 50000"/>
            </a:avLst>
          </a:prstGeom>
          <a:solidFill>
            <a:srgbClr val="F087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23" name="Body Level One…">
            <a:extLst>
              <a:ext uri="{FF2B5EF4-FFF2-40B4-BE49-F238E27FC236}">
                <a16:creationId xmlns:a16="http://schemas.microsoft.com/office/drawing/2014/main" id="{DC9E4D2B-1303-D647-ADF8-BD63A36C3CA0}"/>
              </a:ext>
            </a:extLst>
          </p:cNvPr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1342" y="7415248"/>
            <a:ext cx="21971001" cy="1905001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kumimoji="0" sz="5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rPr dirty="0"/>
              <a:t>Presentation Subtitle</a:t>
            </a:r>
          </a:p>
          <a:p>
            <a:pPr lvl="4"/>
            <a:endParaRPr dirty="0"/>
          </a:p>
        </p:txBody>
      </p:sp>
      <p:sp>
        <p:nvSpPr>
          <p:cNvPr id="24" name="Presentation Title">
            <a:extLst>
              <a:ext uri="{FF2B5EF4-FFF2-40B4-BE49-F238E27FC236}">
                <a16:creationId xmlns:a16="http://schemas.microsoft.com/office/drawing/2014/main" id="{1323A2FB-C06C-AA47-AA40-00FC9E490C61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206496" y="3235391"/>
            <a:ext cx="21971004" cy="3917819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kumimoji="0" sz="12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lang="en-US" dirty="0"/>
              <a:t>Presentation</a:t>
            </a:r>
            <a:r>
              <a:rPr dirty="0"/>
              <a:t> </a:t>
            </a:r>
            <a:r>
              <a:rPr lang="en-US" dirty="0"/>
              <a:t>Title</a:t>
            </a:r>
            <a:endParaRPr dirty="0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D6474C2C-5958-6F6B-1482-E67DED339D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058192" y="11538583"/>
            <a:ext cx="4212692" cy="745888"/>
          </a:xfrm>
        </p:spPr>
        <p:txBody>
          <a:bodyPr>
            <a:normAutofit/>
          </a:bodyPr>
          <a:lstStyle>
            <a:lvl1pPr marL="0" indent="0" algn="ctr">
              <a:buNone/>
              <a:defRPr kumimoji="0" lang="en-US" sz="2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pPr lvl="0"/>
            <a:r>
              <a:rPr lang="en-US" dirty="0"/>
              <a:t>Type your name</a:t>
            </a:r>
          </a:p>
        </p:txBody>
      </p:sp>
      <p:sp>
        <p:nvSpPr>
          <p:cNvPr id="4" name="UNIVERSITAS BINA NUSANTARA">
            <a:extLst>
              <a:ext uri="{FF2B5EF4-FFF2-40B4-BE49-F238E27FC236}">
                <a16:creationId xmlns:a16="http://schemas.microsoft.com/office/drawing/2014/main" id="{5DC7F27E-9CB9-099F-4DA7-367C6ADB411B}"/>
              </a:ext>
            </a:extLst>
          </p:cNvPr>
          <p:cNvSpPr txBox="1"/>
          <p:nvPr userDrawn="1"/>
        </p:nvSpPr>
        <p:spPr>
          <a:xfrm>
            <a:off x="10058192" y="11100823"/>
            <a:ext cx="4212692" cy="3512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algn="l" defTabSz="821531">
              <a:lnSpc>
                <a:spcPct val="80000"/>
              </a:lnSpc>
              <a:defRPr sz="36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"/>
              </a:defRPr>
            </a:pPr>
            <a:r>
              <a:rPr lang="en-US" sz="2800" dirty="0"/>
              <a:t>SUBJECT MATTER EXPERT</a:t>
            </a:r>
            <a:endParaRPr sz="28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72B8CD-2B60-168D-460C-3FFD38B69D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66722" y="758208"/>
            <a:ext cx="2698754" cy="1143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124863"/>
      </p:ext>
    </p:extLst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Section typ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G Slide-01.jpg" descr="BG Slide-01.jpg">
            <a:extLst>
              <a:ext uri="{FF2B5EF4-FFF2-40B4-BE49-F238E27FC236}">
                <a16:creationId xmlns:a16="http://schemas.microsoft.com/office/drawing/2014/main" id="{4290823B-2698-F44F-82ED-3153CB051C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Rectangle">
            <a:extLst>
              <a:ext uri="{FF2B5EF4-FFF2-40B4-BE49-F238E27FC236}">
                <a16:creationId xmlns:a16="http://schemas.microsoft.com/office/drawing/2014/main" id="{3B0134B8-92DD-5A47-83ED-ED2B1DC0A2FA}"/>
              </a:ext>
            </a:extLst>
          </p:cNvPr>
          <p:cNvSpPr/>
          <p:nvPr userDrawn="1"/>
        </p:nvSpPr>
        <p:spPr>
          <a:xfrm>
            <a:off x="-56844" y="-25400"/>
            <a:ext cx="24497688" cy="13766800"/>
          </a:xfrm>
          <a:prstGeom prst="rect">
            <a:avLst/>
          </a:prstGeom>
          <a:gradFill>
            <a:gsLst>
              <a:gs pos="0">
                <a:srgbClr val="797979"/>
              </a:gs>
              <a:gs pos="100000">
                <a:srgbClr val="A9A9A9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 algn="ctr">
              <a:defRPr kumimoji="0" sz="10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dirty="0"/>
              <a:t>Section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0722D20-F203-A321-C13A-3A85A24C3C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66722" y="758208"/>
            <a:ext cx="2698754" cy="1143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463584"/>
      </p:ext>
    </p:extLst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typ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">
            <a:extLst>
              <a:ext uri="{FF2B5EF4-FFF2-40B4-BE49-F238E27FC236}">
                <a16:creationId xmlns:a16="http://schemas.microsoft.com/office/drawing/2014/main" id="{0CE21BA8-841F-EE46-90AB-358900DBBA45}"/>
              </a:ext>
            </a:extLst>
          </p:cNvPr>
          <p:cNvSpPr/>
          <p:nvPr userDrawn="1"/>
        </p:nvSpPr>
        <p:spPr>
          <a:xfrm>
            <a:off x="0" y="2363008"/>
            <a:ext cx="24384000" cy="11436178"/>
          </a:xfrm>
          <a:prstGeom prst="rect">
            <a:avLst/>
          </a:prstGeom>
          <a:solidFill>
            <a:srgbClr val="EBEBEB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86AB40C6-E41E-9F54-5391-1B969D0CD911}"/>
              </a:ext>
            </a:extLst>
          </p:cNvPr>
          <p:cNvSpPr/>
          <p:nvPr userDrawn="1"/>
        </p:nvSpPr>
        <p:spPr>
          <a:xfrm>
            <a:off x="6181816" y="4686855"/>
            <a:ext cx="15362340" cy="1800000"/>
          </a:xfrm>
          <a:prstGeom prst="roundRect">
            <a:avLst/>
          </a:prstGeom>
          <a:solidFill>
            <a:schemeClr val="tx1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080221CE-1DAF-B881-9928-5F7152658A68}"/>
              </a:ext>
            </a:extLst>
          </p:cNvPr>
          <p:cNvSpPr/>
          <p:nvPr userDrawn="1"/>
        </p:nvSpPr>
        <p:spPr>
          <a:xfrm>
            <a:off x="2167377" y="4686855"/>
            <a:ext cx="4545657" cy="180000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769ADC5F-7856-93FC-73B6-D0FD6CF171F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051814" y="4995800"/>
            <a:ext cx="13796177" cy="1204225"/>
          </a:xfrm>
        </p:spPr>
        <p:txBody>
          <a:bodyPr>
            <a:noAutofit/>
          </a:bodyPr>
          <a:lstStyle>
            <a:lvl1pPr marL="0" indent="0">
              <a:buNone/>
              <a:defRPr kumimoji="0" lang="en-US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5">
            <a:extLst>
              <a:ext uri="{FF2B5EF4-FFF2-40B4-BE49-F238E27FC236}">
                <a16:creationId xmlns:a16="http://schemas.microsoft.com/office/drawing/2014/main" id="{00A99FD3-8026-DED8-6415-E6F86A722F0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754063" y="4995800"/>
            <a:ext cx="3372284" cy="1204225"/>
          </a:xfrm>
        </p:spPr>
        <p:txBody>
          <a:bodyPr>
            <a:noAutofit/>
          </a:bodyPr>
          <a:lstStyle>
            <a:lvl1pPr marL="0" indent="0">
              <a:buNone/>
              <a:defRPr kumimoji="0" lang="en-US" sz="2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247E1DC-6698-D91F-6E0F-EE6AA5A0EE44}"/>
              </a:ext>
            </a:extLst>
          </p:cNvPr>
          <p:cNvSpPr/>
          <p:nvPr userDrawn="1"/>
        </p:nvSpPr>
        <p:spPr>
          <a:xfrm>
            <a:off x="6181816" y="7440664"/>
            <a:ext cx="15362340" cy="1800000"/>
          </a:xfrm>
          <a:prstGeom prst="roundRect">
            <a:avLst/>
          </a:prstGeom>
          <a:solidFill>
            <a:schemeClr val="tx1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4546BDD-E691-E2BA-47E5-B549A7229C89}"/>
              </a:ext>
            </a:extLst>
          </p:cNvPr>
          <p:cNvSpPr/>
          <p:nvPr userDrawn="1"/>
        </p:nvSpPr>
        <p:spPr>
          <a:xfrm>
            <a:off x="2167377" y="7440664"/>
            <a:ext cx="4545657" cy="180000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260AF2BE-EDAA-B7C2-8580-AB1ACF70EF3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051814" y="7749609"/>
            <a:ext cx="13796177" cy="1204225"/>
          </a:xfrm>
        </p:spPr>
        <p:txBody>
          <a:bodyPr>
            <a:noAutofit/>
          </a:bodyPr>
          <a:lstStyle>
            <a:lvl1pPr marL="0" indent="0">
              <a:buNone/>
              <a:defRPr kumimoji="0" lang="en-US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0EC36AFE-3A01-B3EC-7E28-B8F97B90036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54063" y="7749609"/>
            <a:ext cx="3372284" cy="1204225"/>
          </a:xfrm>
        </p:spPr>
        <p:txBody>
          <a:bodyPr>
            <a:noAutofit/>
          </a:bodyPr>
          <a:lstStyle>
            <a:lvl1pPr marL="0" indent="0">
              <a:buNone/>
              <a:defRPr kumimoji="0" lang="en-US" sz="2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CE84B4FD-950C-7E7E-B32E-0106A01D53C4}"/>
              </a:ext>
            </a:extLst>
          </p:cNvPr>
          <p:cNvSpPr/>
          <p:nvPr userDrawn="1"/>
        </p:nvSpPr>
        <p:spPr>
          <a:xfrm>
            <a:off x="6181816" y="10194473"/>
            <a:ext cx="15362340" cy="1800000"/>
          </a:xfrm>
          <a:prstGeom prst="roundRect">
            <a:avLst/>
          </a:prstGeom>
          <a:solidFill>
            <a:schemeClr val="tx1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3B266147-1D67-88E4-9FE7-F833346E464A}"/>
              </a:ext>
            </a:extLst>
          </p:cNvPr>
          <p:cNvSpPr/>
          <p:nvPr userDrawn="1"/>
        </p:nvSpPr>
        <p:spPr>
          <a:xfrm>
            <a:off x="2167377" y="10194473"/>
            <a:ext cx="4545657" cy="180000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6248EF39-489B-0AB6-1C39-97964F6585C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051814" y="10503418"/>
            <a:ext cx="13796177" cy="1204225"/>
          </a:xfrm>
        </p:spPr>
        <p:txBody>
          <a:bodyPr>
            <a:noAutofit/>
          </a:bodyPr>
          <a:lstStyle>
            <a:lvl1pPr marL="0" indent="0">
              <a:buNone/>
              <a:defRPr kumimoji="0" lang="en-US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E37917F2-61C0-8B23-0D87-2AA3EEB8377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754063" y="10503418"/>
            <a:ext cx="3372284" cy="1204225"/>
          </a:xfrm>
        </p:spPr>
        <p:txBody>
          <a:bodyPr>
            <a:noAutofit/>
          </a:bodyPr>
          <a:lstStyle>
            <a:lvl1pPr marL="0" indent="0">
              <a:buNone/>
              <a:defRPr kumimoji="0" lang="en-US" sz="2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Title 2">
            <a:extLst>
              <a:ext uri="{FF2B5EF4-FFF2-40B4-BE49-F238E27FC236}">
                <a16:creationId xmlns:a16="http://schemas.microsoft.com/office/drawing/2014/main" id="{3F0C4EB7-81AE-6D10-33F3-83A99AC2F3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2058"/>
            <a:ext cx="14715569" cy="510281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043113C8-679B-440C-38CF-27CC1A6FF3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rgbClr val="424242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7BDDA7B-8679-2A96-DA58-9B50735EAF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334" y="-15464"/>
            <a:ext cx="3860800" cy="14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102712"/>
      </p:ext>
    </p:extLst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yp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Rectangle">
            <a:extLst>
              <a:ext uri="{FF2B5EF4-FFF2-40B4-BE49-F238E27FC236}">
                <a16:creationId xmlns:a16="http://schemas.microsoft.com/office/drawing/2014/main" id="{5B500D99-BCA8-5A47-AC2D-7A5DFB585C9A}"/>
              </a:ext>
            </a:extLst>
          </p:cNvPr>
          <p:cNvSpPr/>
          <p:nvPr userDrawn="1"/>
        </p:nvSpPr>
        <p:spPr>
          <a:xfrm>
            <a:off x="-13856" y="2360348"/>
            <a:ext cx="24397856" cy="11436178"/>
          </a:xfrm>
          <a:prstGeom prst="rect">
            <a:avLst/>
          </a:prstGeom>
          <a:gradFill>
            <a:gsLst>
              <a:gs pos="0">
                <a:srgbClr val="2B7EC4"/>
              </a:gs>
              <a:gs pos="100000">
                <a:srgbClr val="57BFE8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104" name="Content Placeholder 7">
            <a:extLst>
              <a:ext uri="{FF2B5EF4-FFF2-40B4-BE49-F238E27FC236}">
                <a16:creationId xmlns:a16="http://schemas.microsoft.com/office/drawing/2014/main" id="{A238D5AC-1068-5240-9AFA-91BA1250D945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167377" y="4125886"/>
            <a:ext cx="20057623" cy="8523314"/>
          </a:xfrm>
        </p:spPr>
        <p:txBody>
          <a:bodyPr>
            <a:normAutofit/>
          </a:bodyPr>
          <a:lstStyle>
            <a:lvl1pPr marL="457200" indent="-4572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kumimoji="0" lang="en-US" sz="40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venir Book" panose="02000503020000020003" pitchFamily="2" charset="0"/>
                <a:ea typeface="Avenir Book" panose="02000503020000020003" pitchFamily="2" charset="0"/>
                <a:cs typeface="Open Sans Light"/>
                <a:sym typeface="Helvetica Neue"/>
              </a:defRPr>
            </a:lvl1pPr>
            <a:lvl2pPr marL="1066800" indent="-4572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kumimoji="0" lang="en-US" sz="40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venir Book" panose="02000503020000020003" pitchFamily="2" charset="0"/>
                <a:ea typeface="Avenir Book" panose="02000503020000020003" pitchFamily="2" charset="0"/>
                <a:cs typeface="Open Sans Light"/>
                <a:sym typeface="Helvetica Neue"/>
              </a:defRPr>
            </a:lvl2pPr>
            <a:lvl3pPr marL="1676400" indent="-4572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kumimoji="0" lang="en-US" sz="40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venir Book" panose="02000503020000020003" pitchFamily="2" charset="0"/>
                <a:ea typeface="Avenir Book" panose="02000503020000020003" pitchFamily="2" charset="0"/>
                <a:cs typeface="Open Sans Light"/>
                <a:sym typeface="Helvetica Neue"/>
              </a:defRPr>
            </a:lvl3pPr>
            <a:lvl4pPr marL="2286000" indent="-4572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kumimoji="0" lang="en-US" sz="40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venir Book" panose="02000503020000020003" pitchFamily="2" charset="0"/>
                <a:ea typeface="Avenir Book" panose="02000503020000020003" pitchFamily="2" charset="0"/>
                <a:cs typeface="Open Sans Light"/>
                <a:sym typeface="Helvetica Neue"/>
              </a:defRPr>
            </a:lvl4pPr>
            <a:lvl5pPr marL="2895600" indent="-4572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kumimoji="0" lang="en-US" sz="40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venir Book" panose="02000503020000020003" pitchFamily="2" charset="0"/>
                <a:ea typeface="Avenir Book" panose="02000503020000020003" pitchFamily="2" charset="0"/>
                <a:cs typeface="Open Sans Light"/>
                <a:sym typeface="Helvetica Neue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2C79DE9-4AFD-C17C-6D01-10CB5913C7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334" y="-15464"/>
            <a:ext cx="3860800" cy="14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051035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yp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">
            <a:extLst>
              <a:ext uri="{FF2B5EF4-FFF2-40B4-BE49-F238E27FC236}">
                <a16:creationId xmlns:a16="http://schemas.microsoft.com/office/drawing/2014/main" id="{D2A636C9-947E-150D-EB07-22919761FA60}"/>
              </a:ext>
            </a:extLst>
          </p:cNvPr>
          <p:cNvSpPr/>
          <p:nvPr userDrawn="1"/>
        </p:nvSpPr>
        <p:spPr>
          <a:xfrm>
            <a:off x="-13856" y="2360348"/>
            <a:ext cx="24397856" cy="11436178"/>
          </a:xfrm>
          <a:prstGeom prst="rect">
            <a:avLst/>
          </a:prstGeom>
          <a:gradFill>
            <a:gsLst>
              <a:gs pos="0">
                <a:srgbClr val="2B7EC4"/>
              </a:gs>
              <a:gs pos="100000">
                <a:srgbClr val="57BFE8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0C2D7F5C-BD73-5445-9E3A-82A31E22F62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167377" y="9337350"/>
            <a:ext cx="4759266" cy="2315506"/>
          </a:xfrm>
        </p:spPr>
        <p:txBody>
          <a:bodyPr>
            <a:noAutofit/>
          </a:bodyPr>
          <a:lstStyle>
            <a:lvl1pPr marL="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25FCA52D-C087-3347-A5F3-54D623B2115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405342" y="9337350"/>
            <a:ext cx="4759266" cy="2315506"/>
          </a:xfrm>
        </p:spPr>
        <p:txBody>
          <a:bodyPr>
            <a:noAutofit/>
          </a:bodyPr>
          <a:lstStyle>
            <a:lvl1pPr marL="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F4A212B9-DBD9-E746-BAFB-9234B89096E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6643307" y="9337350"/>
            <a:ext cx="4759266" cy="2315506"/>
          </a:xfrm>
        </p:spPr>
        <p:txBody>
          <a:bodyPr>
            <a:noAutofit/>
          </a:bodyPr>
          <a:lstStyle>
            <a:lvl1pPr marL="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Picture Placeholder 3">
            <a:extLst>
              <a:ext uri="{FF2B5EF4-FFF2-40B4-BE49-F238E27FC236}">
                <a16:creationId xmlns:a16="http://schemas.microsoft.com/office/drawing/2014/main" id="{3A552A97-F867-374E-B40D-BD84D808047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167377" y="4297293"/>
            <a:ext cx="4759266" cy="417234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9" name="Picture Placeholder 3">
            <a:extLst>
              <a:ext uri="{FF2B5EF4-FFF2-40B4-BE49-F238E27FC236}">
                <a16:creationId xmlns:a16="http://schemas.microsoft.com/office/drawing/2014/main" id="{DB283EA2-01A0-334D-8038-2E3190C1B2B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405342" y="4297293"/>
            <a:ext cx="4759266" cy="417234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Picture Placeholder 3">
            <a:extLst>
              <a:ext uri="{FF2B5EF4-FFF2-40B4-BE49-F238E27FC236}">
                <a16:creationId xmlns:a16="http://schemas.microsoft.com/office/drawing/2014/main" id="{B5710E30-F50B-2E47-A284-AB9A73F6AB8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643307" y="4297293"/>
            <a:ext cx="4759266" cy="417234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7CBA874-2A87-342A-D528-C2660A034B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334" y="-15464"/>
            <a:ext cx="3860800" cy="14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189200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 typ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">
            <a:extLst>
              <a:ext uri="{FF2B5EF4-FFF2-40B4-BE49-F238E27FC236}">
                <a16:creationId xmlns:a16="http://schemas.microsoft.com/office/drawing/2014/main" id="{3A325C97-8FC1-69A4-76A6-9BFCCE62D08F}"/>
              </a:ext>
            </a:extLst>
          </p:cNvPr>
          <p:cNvSpPr/>
          <p:nvPr userDrawn="1"/>
        </p:nvSpPr>
        <p:spPr>
          <a:xfrm>
            <a:off x="-13856" y="2360348"/>
            <a:ext cx="24397856" cy="11436178"/>
          </a:xfrm>
          <a:prstGeom prst="rect">
            <a:avLst/>
          </a:prstGeom>
          <a:gradFill>
            <a:gsLst>
              <a:gs pos="0">
                <a:srgbClr val="2B7EC4"/>
              </a:gs>
              <a:gs pos="100000">
                <a:srgbClr val="57BFE8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8F28C692-0EE9-7D99-17B4-3313049F0A01}"/>
              </a:ext>
            </a:extLst>
          </p:cNvPr>
          <p:cNvSpPr/>
          <p:nvPr userDrawn="1"/>
        </p:nvSpPr>
        <p:spPr>
          <a:xfrm>
            <a:off x="7398337" y="6690612"/>
            <a:ext cx="1573640" cy="1182013"/>
          </a:xfrm>
          <a:prstGeom prst="rightArrow">
            <a:avLst/>
          </a:prstGeom>
          <a:solidFill>
            <a:schemeClr val="accent1">
              <a:lumMod val="5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01B89336-F494-2062-ED79-0A44623AD4C4}"/>
              </a:ext>
            </a:extLst>
          </p:cNvPr>
          <p:cNvSpPr/>
          <p:nvPr userDrawn="1"/>
        </p:nvSpPr>
        <p:spPr>
          <a:xfrm>
            <a:off x="2167377" y="5155107"/>
            <a:ext cx="4924799" cy="4320000"/>
          </a:xfrm>
          <a:prstGeom prst="roundRect">
            <a:avLst>
              <a:gd name="adj" fmla="val 7112"/>
            </a:avLst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0C2D7F5C-BD73-5445-9E3A-82A31E22F62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594247" y="5701845"/>
            <a:ext cx="3895763" cy="3300760"/>
          </a:xfrm>
        </p:spPr>
        <p:txBody>
          <a:bodyPr>
            <a:noAutofit/>
          </a:bodyPr>
          <a:lstStyle>
            <a:lvl1pPr marL="0" indent="0">
              <a:buNone/>
              <a:defRPr kumimoji="0" lang="en-US" sz="3200" b="0" i="0" u="none" strike="noStrike" cap="none" spc="0" normalizeH="0" baseline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651AEE51-4476-0347-EE71-4727AC7D90CC}"/>
              </a:ext>
            </a:extLst>
          </p:cNvPr>
          <p:cNvSpPr/>
          <p:nvPr userDrawn="1"/>
        </p:nvSpPr>
        <p:spPr>
          <a:xfrm>
            <a:off x="9278138" y="5155107"/>
            <a:ext cx="4924799" cy="4320000"/>
          </a:xfrm>
          <a:prstGeom prst="roundRect">
            <a:avLst>
              <a:gd name="adj" fmla="val 7112"/>
            </a:avLst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C8DF8073-7CBE-78F8-385D-33EC70507F81}"/>
              </a:ext>
            </a:extLst>
          </p:cNvPr>
          <p:cNvSpPr/>
          <p:nvPr userDrawn="1"/>
        </p:nvSpPr>
        <p:spPr>
          <a:xfrm>
            <a:off x="16388899" y="5155107"/>
            <a:ext cx="4924799" cy="4320000"/>
          </a:xfrm>
          <a:prstGeom prst="roundRect">
            <a:avLst>
              <a:gd name="adj" fmla="val 7112"/>
            </a:avLst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5D06E93C-E9EF-DAD7-BDE3-8DDAB05CDF9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719708" y="5701845"/>
            <a:ext cx="3895763" cy="3300760"/>
          </a:xfrm>
        </p:spPr>
        <p:txBody>
          <a:bodyPr>
            <a:noAutofit/>
          </a:bodyPr>
          <a:lstStyle>
            <a:lvl1pPr marL="0" indent="0">
              <a:buNone/>
              <a:defRPr kumimoji="0" lang="en-US" sz="3200" b="0" i="0" u="none" strike="noStrike" cap="none" spc="0" normalizeH="0" baseline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5">
            <a:extLst>
              <a:ext uri="{FF2B5EF4-FFF2-40B4-BE49-F238E27FC236}">
                <a16:creationId xmlns:a16="http://schemas.microsoft.com/office/drawing/2014/main" id="{AB64C3FA-E7EC-73CE-DEC9-E0D1DACCC92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6882946" y="5701845"/>
            <a:ext cx="3895763" cy="3300760"/>
          </a:xfrm>
        </p:spPr>
        <p:txBody>
          <a:bodyPr>
            <a:noAutofit/>
          </a:bodyPr>
          <a:lstStyle>
            <a:lvl1pPr marL="0" indent="0">
              <a:buNone/>
              <a:defRPr kumimoji="0" lang="en-US" sz="3200" b="0" i="0" u="none" strike="noStrike" cap="none" spc="0" normalizeH="0" baseline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1B745795-7EE3-42BF-EDBE-49D4FAD835F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349891" y="10445295"/>
            <a:ext cx="19038148" cy="1701954"/>
          </a:xfrm>
        </p:spPr>
        <p:txBody>
          <a:bodyPr>
            <a:noAutofit/>
          </a:bodyPr>
          <a:lstStyle>
            <a:lvl1pPr marL="0" indent="0">
              <a:buNone/>
              <a:defRPr kumimoji="0" lang="en-US" sz="28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Right Arrow 32">
            <a:extLst>
              <a:ext uri="{FF2B5EF4-FFF2-40B4-BE49-F238E27FC236}">
                <a16:creationId xmlns:a16="http://schemas.microsoft.com/office/drawing/2014/main" id="{0AE76436-839B-BF36-E19E-893653562EA3}"/>
              </a:ext>
            </a:extLst>
          </p:cNvPr>
          <p:cNvSpPr/>
          <p:nvPr userDrawn="1"/>
        </p:nvSpPr>
        <p:spPr>
          <a:xfrm>
            <a:off x="14509098" y="6690612"/>
            <a:ext cx="1573640" cy="1182013"/>
          </a:xfrm>
          <a:prstGeom prst="rightArrow">
            <a:avLst/>
          </a:prstGeom>
          <a:solidFill>
            <a:schemeClr val="accent1">
              <a:lumMod val="5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CFF0438-821D-3C18-6D61-1BD73A4DC167}"/>
              </a:ext>
            </a:extLst>
          </p:cNvPr>
          <p:cNvSpPr/>
          <p:nvPr userDrawn="1"/>
        </p:nvSpPr>
        <p:spPr>
          <a:xfrm>
            <a:off x="4241849" y="4015089"/>
            <a:ext cx="775855" cy="836732"/>
          </a:xfrm>
          <a:prstGeom prst="ellipse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Open Sans Light" pitchFamily="2" charset="0"/>
                <a:ea typeface="Open Sans Light" pitchFamily="2" charset="0"/>
                <a:cs typeface="Open Sans Light" pitchFamily="2" charset="0"/>
                <a:sym typeface="Helvetica Neue Medium"/>
              </a:rPr>
              <a:t>1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BC35716-81E4-A54F-3272-89DAA37CF79D}"/>
              </a:ext>
            </a:extLst>
          </p:cNvPr>
          <p:cNvSpPr/>
          <p:nvPr userDrawn="1"/>
        </p:nvSpPr>
        <p:spPr>
          <a:xfrm>
            <a:off x="11279661" y="4015089"/>
            <a:ext cx="775855" cy="836732"/>
          </a:xfrm>
          <a:prstGeom prst="ellipse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Open Sans Light" pitchFamily="2" charset="0"/>
                <a:ea typeface="Open Sans Light" pitchFamily="2" charset="0"/>
                <a:cs typeface="Open Sans Light" pitchFamily="2" charset="0"/>
                <a:sym typeface="Helvetica Neue Medium"/>
              </a:rPr>
              <a:t>2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D587B62-738C-1BE8-E775-FC6EC9D2556E}"/>
              </a:ext>
            </a:extLst>
          </p:cNvPr>
          <p:cNvSpPr/>
          <p:nvPr userDrawn="1"/>
        </p:nvSpPr>
        <p:spPr>
          <a:xfrm>
            <a:off x="18463370" y="4015089"/>
            <a:ext cx="775855" cy="836732"/>
          </a:xfrm>
          <a:prstGeom prst="ellipse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Open Sans Light" pitchFamily="2" charset="0"/>
                <a:ea typeface="Open Sans Light" pitchFamily="2" charset="0"/>
                <a:cs typeface="Open Sans Light" pitchFamily="2" charset="0"/>
                <a:sym typeface="Helvetica Neue Medium"/>
              </a:rPr>
              <a:t>3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703794-B39A-7A69-54AC-AFD888C8CB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334" y="-15464"/>
            <a:ext cx="3860800" cy="14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284995"/>
      </p:ext>
    </p:extLst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yp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>
            <a:extLst>
              <a:ext uri="{FF2B5EF4-FFF2-40B4-BE49-F238E27FC236}">
                <a16:creationId xmlns:a16="http://schemas.microsoft.com/office/drawing/2014/main" id="{95F33489-AE64-A520-339D-37FA55DCDDCD}"/>
              </a:ext>
            </a:extLst>
          </p:cNvPr>
          <p:cNvSpPr/>
          <p:nvPr userDrawn="1"/>
        </p:nvSpPr>
        <p:spPr>
          <a:xfrm>
            <a:off x="-13856" y="2360348"/>
            <a:ext cx="24397856" cy="11436178"/>
          </a:xfrm>
          <a:prstGeom prst="rect">
            <a:avLst/>
          </a:prstGeom>
          <a:gradFill>
            <a:gsLst>
              <a:gs pos="0">
                <a:srgbClr val="2B7EC4"/>
              </a:gs>
              <a:gs pos="100000">
                <a:srgbClr val="57BFE8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F4A212B9-DBD9-E746-BAFB-9234B89096E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167377" y="6556917"/>
            <a:ext cx="9768906" cy="557561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4" name="Picture Placeholder 3">
            <a:extLst>
              <a:ext uri="{FF2B5EF4-FFF2-40B4-BE49-F238E27FC236}">
                <a16:creationId xmlns:a16="http://schemas.microsoft.com/office/drawing/2014/main" id="{199BEEEC-0D44-544B-A30D-8F854BF4A1E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339930" y="4210629"/>
            <a:ext cx="9099057" cy="7921898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13C6146-DC72-7FB3-6375-B120A24C107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166938" y="4210049"/>
            <a:ext cx="9768874" cy="2039112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4400">
                <a:solidFill>
                  <a:schemeClr val="bg1"/>
                </a:solidFill>
              </a:defRPr>
            </a:lvl1pPr>
            <a:lvl5pPr marL="2438400" indent="0" algn="l">
              <a:buFont typeface="Arial" panose="020B0604020202020204" pitchFamily="34" charset="0"/>
              <a:buNone/>
              <a:defRPr sz="4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D25C93-1B77-566C-CD32-E4AC841F19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334" y="-15464"/>
            <a:ext cx="3860800" cy="14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329813"/>
      </p:ext>
    </p:extLst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typ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>
            <a:extLst>
              <a:ext uri="{FF2B5EF4-FFF2-40B4-BE49-F238E27FC236}">
                <a16:creationId xmlns:a16="http://schemas.microsoft.com/office/drawing/2014/main" id="{28F252AD-5DE4-7070-6059-31CB6E8E15CC}"/>
              </a:ext>
            </a:extLst>
          </p:cNvPr>
          <p:cNvSpPr/>
          <p:nvPr userDrawn="1"/>
        </p:nvSpPr>
        <p:spPr>
          <a:xfrm>
            <a:off x="-13856" y="2360348"/>
            <a:ext cx="24397856" cy="11436178"/>
          </a:xfrm>
          <a:prstGeom prst="rect">
            <a:avLst/>
          </a:prstGeom>
          <a:gradFill>
            <a:gsLst>
              <a:gs pos="0">
                <a:srgbClr val="2B7EC4"/>
              </a:gs>
              <a:gs pos="100000">
                <a:srgbClr val="57BFE8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4" name="Or 3">
            <a:extLst>
              <a:ext uri="{FF2B5EF4-FFF2-40B4-BE49-F238E27FC236}">
                <a16:creationId xmlns:a16="http://schemas.microsoft.com/office/drawing/2014/main" id="{E68A1B27-C10C-399D-6C52-E0B8F062FF6D}"/>
              </a:ext>
            </a:extLst>
          </p:cNvPr>
          <p:cNvSpPr/>
          <p:nvPr userDrawn="1"/>
        </p:nvSpPr>
        <p:spPr>
          <a:xfrm>
            <a:off x="7481303" y="3712458"/>
            <a:ext cx="9144000" cy="9144000"/>
          </a:xfrm>
          <a:prstGeom prst="flowChartOr">
            <a:avLst/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AE1FE12-D6E7-CC76-3FE4-BC8F0EC78DF0}"/>
              </a:ext>
            </a:extLst>
          </p:cNvPr>
          <p:cNvCxnSpPr>
            <a:cxnSpLocks/>
            <a:stCxn id="4" idx="0"/>
          </p:cNvCxnSpPr>
          <p:nvPr userDrawn="1"/>
        </p:nvCxnSpPr>
        <p:spPr>
          <a:xfrm>
            <a:off x="12053303" y="3712458"/>
            <a:ext cx="22098" cy="9144000"/>
          </a:xfrm>
          <a:prstGeom prst="line">
            <a:avLst/>
          </a:prstGeom>
          <a:noFill/>
          <a:ln w="76200" cap="flat">
            <a:solidFill>
              <a:srgbClr val="314F93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945EE12-0322-D3C6-8589-1B9554503365}"/>
              </a:ext>
            </a:extLst>
          </p:cNvPr>
          <p:cNvCxnSpPr>
            <a:cxnSpLocks/>
            <a:endCxn id="4" idx="2"/>
          </p:cNvCxnSpPr>
          <p:nvPr userDrawn="1"/>
        </p:nvCxnSpPr>
        <p:spPr>
          <a:xfrm flipH="1">
            <a:off x="7481303" y="8284458"/>
            <a:ext cx="9144000" cy="0"/>
          </a:xfrm>
          <a:prstGeom prst="line">
            <a:avLst/>
          </a:prstGeom>
          <a:noFill/>
          <a:ln w="76200" cap="flat">
            <a:solidFill>
              <a:srgbClr val="314F93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9B267469-4390-8C92-5D06-4DA338A102E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66939" y="4018728"/>
            <a:ext cx="4683924" cy="360000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1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5" name="Text Placeholder 15">
            <a:extLst>
              <a:ext uri="{FF2B5EF4-FFF2-40B4-BE49-F238E27FC236}">
                <a16:creationId xmlns:a16="http://schemas.microsoft.com/office/drawing/2014/main" id="{FC4F9637-2BA1-E3F7-1599-2295EF076CC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056949" y="7294814"/>
            <a:ext cx="3795402" cy="751262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rgbClr val="002060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6" name="Text Placeholder 15">
            <a:extLst>
              <a:ext uri="{FF2B5EF4-FFF2-40B4-BE49-F238E27FC236}">
                <a16:creationId xmlns:a16="http://schemas.microsoft.com/office/drawing/2014/main" id="{47270689-CD03-86EE-AD4E-701F61CD37A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056949" y="8617313"/>
            <a:ext cx="3795402" cy="751262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rgbClr val="002060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8" name="Text Placeholder 15">
            <a:extLst>
              <a:ext uri="{FF2B5EF4-FFF2-40B4-BE49-F238E27FC236}">
                <a16:creationId xmlns:a16="http://schemas.microsoft.com/office/drawing/2014/main" id="{B5939A4B-8504-2C32-E90E-9DA4843EF0E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365741" y="7298299"/>
            <a:ext cx="3795402" cy="751262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rgbClr val="002060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9" name="Text Placeholder 15">
            <a:extLst>
              <a:ext uri="{FF2B5EF4-FFF2-40B4-BE49-F238E27FC236}">
                <a16:creationId xmlns:a16="http://schemas.microsoft.com/office/drawing/2014/main" id="{44D6C0A8-7DC7-6F84-E472-8E0CA423C51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427997" y="8595891"/>
            <a:ext cx="3795402" cy="751262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rgbClr val="002060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Text Placeholder 15">
            <a:extLst>
              <a:ext uri="{FF2B5EF4-FFF2-40B4-BE49-F238E27FC236}">
                <a16:creationId xmlns:a16="http://schemas.microsoft.com/office/drawing/2014/main" id="{F6BCDD7A-9667-FF15-DEDB-20C0D431E0A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166939" y="8938684"/>
            <a:ext cx="4683924" cy="360000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1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1" name="Text Placeholder 15">
            <a:extLst>
              <a:ext uri="{FF2B5EF4-FFF2-40B4-BE49-F238E27FC236}">
                <a16:creationId xmlns:a16="http://schemas.microsoft.com/office/drawing/2014/main" id="{6ADBE3FB-D313-E2BC-715C-D8600CF8BD2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255744" y="4018728"/>
            <a:ext cx="4683924" cy="360000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1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2" name="Text Placeholder 15">
            <a:extLst>
              <a:ext uri="{FF2B5EF4-FFF2-40B4-BE49-F238E27FC236}">
                <a16:creationId xmlns:a16="http://schemas.microsoft.com/office/drawing/2014/main" id="{A79FD328-17AF-2BB2-5730-3D5CA0EE970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7255744" y="8938684"/>
            <a:ext cx="4683924" cy="360000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1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20" name="Graphic 19" descr="Artificial Intelligence with solid fill">
            <a:extLst>
              <a:ext uri="{FF2B5EF4-FFF2-40B4-BE49-F238E27FC236}">
                <a16:creationId xmlns:a16="http://schemas.microsoft.com/office/drawing/2014/main" id="{717E632E-7C2D-8BE2-BA0D-FBA56ED592A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28162" y="4999921"/>
            <a:ext cx="1936946" cy="1936946"/>
          </a:xfrm>
          <a:prstGeom prst="rect">
            <a:avLst/>
          </a:prstGeom>
        </p:spPr>
      </p:pic>
      <p:pic>
        <p:nvPicPr>
          <p:cNvPr id="22" name="Graphic 21" descr="Atom with solid fill">
            <a:extLst>
              <a:ext uri="{FF2B5EF4-FFF2-40B4-BE49-F238E27FC236}">
                <a16:creationId xmlns:a16="http://schemas.microsoft.com/office/drawing/2014/main" id="{CCE4C43E-15B3-15EB-CF11-EB3378A3CEF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837038" y="4968699"/>
            <a:ext cx="1958731" cy="1958731"/>
          </a:xfrm>
          <a:prstGeom prst="rect">
            <a:avLst/>
          </a:prstGeom>
        </p:spPr>
      </p:pic>
      <p:pic>
        <p:nvPicPr>
          <p:cNvPr id="24" name="Graphic 23" descr="Bar chart with solid fill">
            <a:extLst>
              <a:ext uri="{FF2B5EF4-FFF2-40B4-BE49-F238E27FC236}">
                <a16:creationId xmlns:a16="http://schemas.microsoft.com/office/drawing/2014/main" id="{0445AAA4-0C9A-80AB-86CE-F91A16FFC29C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04135" y="9715514"/>
            <a:ext cx="1696410" cy="1696410"/>
          </a:xfrm>
          <a:prstGeom prst="rect">
            <a:avLst/>
          </a:prstGeom>
        </p:spPr>
      </p:pic>
      <p:pic>
        <p:nvPicPr>
          <p:cNvPr id="35" name="Graphic 34" descr="Blockchain with solid fill">
            <a:extLst>
              <a:ext uri="{FF2B5EF4-FFF2-40B4-BE49-F238E27FC236}">
                <a16:creationId xmlns:a16="http://schemas.microsoft.com/office/drawing/2014/main" id="{CB7D00AA-1C33-1508-6057-E10BDF964F0D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837038" y="9711819"/>
            <a:ext cx="1700105" cy="17001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8A923CA-0AF7-7160-B581-2CACED7866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334" y="-15464"/>
            <a:ext cx="3860800" cy="14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102926"/>
      </p:ext>
    </p:extLst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 typ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>
            <a:extLst>
              <a:ext uri="{FF2B5EF4-FFF2-40B4-BE49-F238E27FC236}">
                <a16:creationId xmlns:a16="http://schemas.microsoft.com/office/drawing/2014/main" id="{F55631E8-C878-10B3-37B6-B446CE8244F9}"/>
              </a:ext>
            </a:extLst>
          </p:cNvPr>
          <p:cNvSpPr/>
          <p:nvPr userDrawn="1"/>
        </p:nvSpPr>
        <p:spPr>
          <a:xfrm>
            <a:off x="-13856" y="2360348"/>
            <a:ext cx="24397856" cy="11436178"/>
          </a:xfrm>
          <a:prstGeom prst="rect">
            <a:avLst/>
          </a:prstGeom>
          <a:gradFill>
            <a:gsLst>
              <a:gs pos="0">
                <a:srgbClr val="2B7EC4"/>
              </a:gs>
              <a:gs pos="100000">
                <a:srgbClr val="57BFE8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0" i="0" dirty="0">
              <a:latin typeface="OCRB" panose="020F0502020204030204" pitchFamily="34" charset="0"/>
              <a:ea typeface="Open Sans Light" pitchFamily="2" charset="0"/>
              <a:cs typeface="OCRB" panose="020F050202020403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9B267469-4390-8C92-5D06-4DA338A102E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66938" y="4349750"/>
            <a:ext cx="12097701" cy="3462458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4000">
                <a:solidFill>
                  <a:schemeClr val="bg1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Text Placeholder 15">
            <a:extLst>
              <a:ext uri="{FF2B5EF4-FFF2-40B4-BE49-F238E27FC236}">
                <a16:creationId xmlns:a16="http://schemas.microsoft.com/office/drawing/2014/main" id="{F6BCDD7A-9667-FF15-DEDB-20C0D431E0A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166938" y="8938684"/>
            <a:ext cx="19839621" cy="3676241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5" name="Graphic 4" descr="Checklist with solid fill">
            <a:extLst>
              <a:ext uri="{FF2B5EF4-FFF2-40B4-BE49-F238E27FC236}">
                <a16:creationId xmlns:a16="http://schemas.microsoft.com/office/drawing/2014/main" id="{EEEA3E7D-43D1-BB41-8C28-FEDBD7273D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240000" y="4320116"/>
            <a:ext cx="3535680" cy="353568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E62FAA5-6C99-7043-5D20-4F0B7F8633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334" y="-15464"/>
            <a:ext cx="3860800" cy="14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040866"/>
      </p:ext>
    </p:extLst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typ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">
            <a:extLst>
              <a:ext uri="{FF2B5EF4-FFF2-40B4-BE49-F238E27FC236}">
                <a16:creationId xmlns:a16="http://schemas.microsoft.com/office/drawing/2014/main" id="{57D6C136-B186-B244-9E34-B1B3CC503956}"/>
              </a:ext>
            </a:extLst>
          </p:cNvPr>
          <p:cNvSpPr/>
          <p:nvPr userDrawn="1"/>
        </p:nvSpPr>
        <p:spPr>
          <a:xfrm>
            <a:off x="0" y="2360348"/>
            <a:ext cx="24384000" cy="11436178"/>
          </a:xfrm>
          <a:prstGeom prst="rect">
            <a:avLst/>
          </a:prstGeom>
          <a:gradFill>
            <a:gsLst>
              <a:gs pos="0">
                <a:srgbClr val="F15A24"/>
              </a:gs>
              <a:gs pos="100000">
                <a:srgbClr val="F8A036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0C2D7F5C-BD73-5445-9E3A-82A31E22F62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176751" y="10942822"/>
            <a:ext cx="8523218" cy="1444847"/>
          </a:xfrm>
        </p:spPr>
        <p:txBody>
          <a:bodyPr>
            <a:noAutofit/>
          </a:bodyPr>
          <a:lstStyle>
            <a:lvl1pPr marL="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25FCA52D-C087-3347-A5F3-54D623B2115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684029" y="10972442"/>
            <a:ext cx="8523218" cy="1444848"/>
          </a:xfrm>
        </p:spPr>
        <p:txBody>
          <a:bodyPr>
            <a:noAutofit/>
          </a:bodyPr>
          <a:lstStyle>
            <a:lvl1pPr marL="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Picture Placeholder 3">
            <a:extLst>
              <a:ext uri="{FF2B5EF4-FFF2-40B4-BE49-F238E27FC236}">
                <a16:creationId xmlns:a16="http://schemas.microsoft.com/office/drawing/2014/main" id="{3520A367-5826-4047-8F6E-21433679533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176751" y="4582010"/>
            <a:ext cx="8523218" cy="5555977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Picture Placeholder 3">
            <a:extLst>
              <a:ext uri="{FF2B5EF4-FFF2-40B4-BE49-F238E27FC236}">
                <a16:creationId xmlns:a16="http://schemas.microsoft.com/office/drawing/2014/main" id="{09A473F0-3B7E-704A-AA89-F4277FCB997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2684029" y="4582010"/>
            <a:ext cx="8523218" cy="5577461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BD28E23-B05B-27F7-5B39-9129277EE1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334" y="-15464"/>
            <a:ext cx="3860800" cy="14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245570"/>
      </p:ext>
    </p:extLst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>
            <a:extLst>
              <a:ext uri="{FF2B5EF4-FFF2-40B4-BE49-F238E27FC236}">
                <a16:creationId xmlns:a16="http://schemas.microsoft.com/office/drawing/2014/main" id="{450F1BD6-0F15-C34E-9F74-50970B5378D2}"/>
              </a:ext>
            </a:extLst>
          </p:cNvPr>
          <p:cNvSpPr/>
          <p:nvPr userDrawn="1"/>
        </p:nvSpPr>
        <p:spPr>
          <a:xfrm>
            <a:off x="0" y="2360348"/>
            <a:ext cx="24384000" cy="11436178"/>
          </a:xfrm>
          <a:prstGeom prst="rect">
            <a:avLst/>
          </a:prstGeom>
          <a:gradFill>
            <a:gsLst>
              <a:gs pos="0">
                <a:srgbClr val="F15A24"/>
              </a:gs>
              <a:gs pos="100000">
                <a:srgbClr val="F8A036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64D80AC6-9CFD-09B5-1CEF-F695884CCD02}"/>
              </a:ext>
            </a:extLst>
          </p:cNvPr>
          <p:cNvSpPr>
            <a:spLocks noGrp="1"/>
          </p:cNvSpPr>
          <p:nvPr>
            <p:ph type="chart" sz="quarter" idx="11" hasCustomPrompt="1"/>
          </p:nvPr>
        </p:nvSpPr>
        <p:spPr>
          <a:xfrm>
            <a:off x="11460163" y="3962400"/>
            <a:ext cx="12118975" cy="9083675"/>
          </a:xfrm>
        </p:spPr>
        <p:txBody>
          <a:bodyPr>
            <a:normAutofit/>
          </a:bodyPr>
          <a:lstStyle>
            <a:lvl1pPr marL="0" indent="0">
              <a:buNone/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insert chart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EA6CC15-DCB9-9ABD-A03B-8B586BD05B1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902075" y="3962399"/>
            <a:ext cx="7010400" cy="4058049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9" name="Graphic 8" descr="Blockchain with solid fill">
            <a:extLst>
              <a:ext uri="{FF2B5EF4-FFF2-40B4-BE49-F238E27FC236}">
                <a16:creationId xmlns:a16="http://schemas.microsoft.com/office/drawing/2014/main" id="{C6F9FEE2-3F55-6EBA-4F92-F43ABD638B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37047" y="3962400"/>
            <a:ext cx="1403522" cy="1403522"/>
          </a:xfrm>
          <a:prstGeom prst="rect">
            <a:avLst/>
          </a:prstGeom>
        </p:spPr>
      </p:pic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8597BD3B-4478-8A1D-BD26-1D9EFAA7FCF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902075" y="8861383"/>
            <a:ext cx="7010400" cy="4058049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1" name="Graphic 10" descr="Bullseye with solid fill">
            <a:extLst>
              <a:ext uri="{FF2B5EF4-FFF2-40B4-BE49-F238E27FC236}">
                <a16:creationId xmlns:a16="http://schemas.microsoft.com/office/drawing/2014/main" id="{D6B829BF-9E0D-0105-F75C-8DDD429EFC0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87110" y="8648744"/>
            <a:ext cx="1403521" cy="14035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9A795C1-A678-59F7-F2CE-A32633731D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334" y="-15464"/>
            <a:ext cx="3860800" cy="14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012248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yp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">
            <a:extLst>
              <a:ext uri="{FF2B5EF4-FFF2-40B4-BE49-F238E27FC236}">
                <a16:creationId xmlns:a16="http://schemas.microsoft.com/office/drawing/2014/main" id="{0CE21BA8-841F-EE46-90AB-358900DBBA45}"/>
              </a:ext>
            </a:extLst>
          </p:cNvPr>
          <p:cNvSpPr/>
          <p:nvPr userDrawn="1"/>
        </p:nvSpPr>
        <p:spPr>
          <a:xfrm>
            <a:off x="0" y="2363008"/>
            <a:ext cx="24384000" cy="11436178"/>
          </a:xfrm>
          <a:prstGeom prst="rect">
            <a:avLst/>
          </a:prstGeom>
          <a:solidFill>
            <a:srgbClr val="EBEBEB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2058"/>
            <a:ext cx="14715569" cy="510281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rgbClr val="424242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B39841-01E8-3B46-1169-9D75B18B74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334" y="-15464"/>
            <a:ext cx="3860800" cy="1473200"/>
          </a:xfrm>
          <a:prstGeom prst="rect">
            <a:avLst/>
          </a:prstGeom>
        </p:spPr>
      </p:pic>
      <p:sp>
        <p:nvSpPr>
          <p:cNvPr id="2" name="Content Placeholder 7">
            <a:extLst>
              <a:ext uri="{FF2B5EF4-FFF2-40B4-BE49-F238E27FC236}">
                <a16:creationId xmlns:a16="http://schemas.microsoft.com/office/drawing/2014/main" id="{86CA9C0B-2297-D313-69D1-18E9286ABA5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167377" y="4470400"/>
            <a:ext cx="20057623" cy="7374436"/>
          </a:xfrm>
        </p:spPr>
        <p:txBody>
          <a:bodyPr>
            <a:normAutofit/>
          </a:bodyPr>
          <a:lstStyle>
            <a:lvl1pPr marL="457200" indent="-4572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tabLst/>
              <a:defRPr kumimoji="0" lang="en-US" sz="4000" b="0" i="0" u="none" strike="noStrike" cap="none" spc="0" normalizeH="0" baseline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FillTx/>
                <a:latin typeface="Avenir Book" panose="02000503020000020003" pitchFamily="2" charset="0"/>
                <a:ea typeface="Avenir Book" panose="02000503020000020003" pitchFamily="2" charset="0"/>
                <a:cs typeface="Open Sans Light"/>
                <a:sym typeface="Helvetica Neue"/>
              </a:defRPr>
            </a:lvl1pPr>
            <a:lvl2pPr marL="1066800" indent="-4572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tabLst/>
              <a:defRPr kumimoji="0" lang="en-US" sz="4000" b="0" i="0" u="none" strike="noStrike" cap="none" spc="0" normalizeH="0" baseline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FillTx/>
                <a:latin typeface="Avenir Book" panose="02000503020000020003" pitchFamily="2" charset="0"/>
                <a:ea typeface="Avenir Book" panose="02000503020000020003" pitchFamily="2" charset="0"/>
                <a:cs typeface="Open Sans Light"/>
                <a:sym typeface="Helvetica Neue"/>
              </a:defRPr>
            </a:lvl2pPr>
            <a:lvl3pPr marL="1676400" indent="-4572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tabLst/>
              <a:defRPr kumimoji="0" lang="en-US" sz="4000" b="0" i="0" u="none" strike="noStrike" cap="none" spc="0" normalizeH="0" baseline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FillTx/>
                <a:latin typeface="Avenir Book" panose="02000503020000020003" pitchFamily="2" charset="0"/>
                <a:ea typeface="Avenir Book" panose="02000503020000020003" pitchFamily="2" charset="0"/>
                <a:cs typeface="Open Sans Light"/>
                <a:sym typeface="Helvetica Neue"/>
              </a:defRPr>
            </a:lvl3pPr>
            <a:lvl4pPr marL="2286000" indent="-4572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tabLst/>
              <a:defRPr kumimoji="0" lang="en-US" sz="4000" b="0" i="0" u="none" strike="noStrike" cap="none" spc="0" normalizeH="0" baseline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FillTx/>
                <a:latin typeface="Avenir Book" panose="02000503020000020003" pitchFamily="2" charset="0"/>
                <a:ea typeface="Avenir Book" panose="02000503020000020003" pitchFamily="2" charset="0"/>
                <a:cs typeface="Open Sans Light"/>
                <a:sym typeface="Helvetica Neue"/>
              </a:defRPr>
            </a:lvl4pPr>
            <a:lvl5pPr marL="2895600" indent="-4572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tabLst/>
              <a:defRPr kumimoji="0" lang="en-US" sz="4000" b="0" i="0" u="none" strike="noStrike" cap="none" spc="0" normalizeH="0" baseline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FillTx/>
                <a:latin typeface="Avenir Book" panose="02000503020000020003" pitchFamily="2" charset="0"/>
                <a:ea typeface="Avenir Book" panose="02000503020000020003" pitchFamily="2" charset="0"/>
                <a:cs typeface="Open Sans Light"/>
                <a:sym typeface="Helvetica Neue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9024523"/>
      </p:ext>
    </p:extLst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 typ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>
            <a:extLst>
              <a:ext uri="{FF2B5EF4-FFF2-40B4-BE49-F238E27FC236}">
                <a16:creationId xmlns:a16="http://schemas.microsoft.com/office/drawing/2014/main" id="{6D051288-6E3E-A95D-1377-4372C7DC1C4F}"/>
              </a:ext>
            </a:extLst>
          </p:cNvPr>
          <p:cNvSpPr/>
          <p:nvPr userDrawn="1"/>
        </p:nvSpPr>
        <p:spPr>
          <a:xfrm>
            <a:off x="0" y="2360348"/>
            <a:ext cx="24384000" cy="11436178"/>
          </a:xfrm>
          <a:prstGeom prst="rect">
            <a:avLst/>
          </a:prstGeom>
          <a:gradFill>
            <a:gsLst>
              <a:gs pos="0">
                <a:srgbClr val="F15A24"/>
              </a:gs>
              <a:gs pos="100000">
                <a:srgbClr val="F8A036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pic>
        <p:nvPicPr>
          <p:cNvPr id="7" name="Image" descr="Image">
            <a:extLst>
              <a:ext uri="{FF2B5EF4-FFF2-40B4-BE49-F238E27FC236}">
                <a16:creationId xmlns:a16="http://schemas.microsoft.com/office/drawing/2014/main" id="{13156DDE-55E0-C14A-879A-962B00D82A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1016357" y="354127"/>
            <a:ext cx="2563550" cy="1083872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23" name="Picture Placeholder 3">
            <a:extLst>
              <a:ext uri="{FF2B5EF4-FFF2-40B4-BE49-F238E27FC236}">
                <a16:creationId xmlns:a16="http://schemas.microsoft.com/office/drawing/2014/main" id="{4D652F67-94A0-0840-AE16-55B87BEAF32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167377" y="4120517"/>
            <a:ext cx="9469197" cy="8568593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6A7F952E-8DC5-6A79-9AE3-813B3AE4D1F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747867" y="6462508"/>
            <a:ext cx="8024838" cy="6226602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BA033C1D-E65C-08C9-F39B-80EFE57D65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747428" y="4115640"/>
            <a:ext cx="8024812" cy="1968425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4400">
                <a:solidFill>
                  <a:schemeClr val="bg1"/>
                </a:solidFill>
              </a:defRPr>
            </a:lvl1pPr>
            <a:lvl5pPr marL="2438400" indent="0" algn="l">
              <a:buFont typeface="Arial" panose="020B0604020202020204" pitchFamily="34" charset="0"/>
              <a:buNone/>
              <a:defRPr sz="4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4008AF-17B2-1560-3039-4C723BA0CB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334" y="-15464"/>
            <a:ext cx="3860800" cy="14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045232"/>
      </p:ext>
    </p:extLst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iz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>
            <a:extLst>
              <a:ext uri="{FF2B5EF4-FFF2-40B4-BE49-F238E27FC236}">
                <a16:creationId xmlns:a16="http://schemas.microsoft.com/office/drawing/2014/main" id="{FABE8965-C5C7-9C39-4D77-41321DCB42C7}"/>
              </a:ext>
            </a:extLst>
          </p:cNvPr>
          <p:cNvSpPr/>
          <p:nvPr userDrawn="1"/>
        </p:nvSpPr>
        <p:spPr>
          <a:xfrm>
            <a:off x="0" y="2360348"/>
            <a:ext cx="24384000" cy="11436178"/>
          </a:xfrm>
          <a:prstGeom prst="rect">
            <a:avLst/>
          </a:prstGeom>
          <a:gradFill>
            <a:gsLst>
              <a:gs pos="0">
                <a:srgbClr val="F15A24"/>
              </a:gs>
              <a:gs pos="100000">
                <a:srgbClr val="F8A036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4" name="Round Same Side Corner Rectangle 3">
            <a:extLst>
              <a:ext uri="{FF2B5EF4-FFF2-40B4-BE49-F238E27FC236}">
                <a16:creationId xmlns:a16="http://schemas.microsoft.com/office/drawing/2014/main" id="{FA29A0C7-63A9-37AE-C36E-28D29DB1FC0C}"/>
              </a:ext>
            </a:extLst>
          </p:cNvPr>
          <p:cNvSpPr/>
          <p:nvPr userDrawn="1"/>
        </p:nvSpPr>
        <p:spPr>
          <a:xfrm>
            <a:off x="2124334" y="5228017"/>
            <a:ext cx="7712393" cy="8605898"/>
          </a:xfrm>
          <a:prstGeom prst="round2SameRect">
            <a:avLst>
              <a:gd name="adj1" fmla="val 7123"/>
              <a:gd name="adj2" fmla="val 0"/>
            </a:avLst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00BFA553-2EAA-7D5D-66A4-3CB0B3039A4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594247" y="7248019"/>
            <a:ext cx="6817382" cy="6226602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kumimoji="0" lang="en-US" sz="2600" b="0" i="0" u="none" strike="noStrike" cap="none" spc="0" normalizeH="0" baseline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6" name="Graphic 5" descr="Help with solid fill">
            <a:extLst>
              <a:ext uri="{FF2B5EF4-FFF2-40B4-BE49-F238E27FC236}">
                <a16:creationId xmlns:a16="http://schemas.microsoft.com/office/drawing/2014/main" id="{5BCC09F5-BEFD-455C-0F2F-F18D468EC78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94247" y="5468810"/>
            <a:ext cx="1427671" cy="1427671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A5EDB33-736C-0AA5-C7CD-BDFF535E7A9C}"/>
              </a:ext>
            </a:extLst>
          </p:cNvPr>
          <p:cNvSpPr/>
          <p:nvPr userDrawn="1"/>
        </p:nvSpPr>
        <p:spPr>
          <a:xfrm>
            <a:off x="11485756" y="5237573"/>
            <a:ext cx="11731083" cy="1080000"/>
          </a:xfrm>
          <a:prstGeom prst="round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9A29247D-C253-CBDD-13EE-F16B85217807}"/>
              </a:ext>
            </a:extLst>
          </p:cNvPr>
          <p:cNvSpPr/>
          <p:nvPr userDrawn="1"/>
        </p:nvSpPr>
        <p:spPr>
          <a:xfrm>
            <a:off x="11485756" y="6937152"/>
            <a:ext cx="11731083" cy="1080000"/>
          </a:xfrm>
          <a:prstGeom prst="round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640D50B7-0BFF-E456-7675-C96913EC6D02}"/>
              </a:ext>
            </a:extLst>
          </p:cNvPr>
          <p:cNvSpPr/>
          <p:nvPr userDrawn="1"/>
        </p:nvSpPr>
        <p:spPr>
          <a:xfrm>
            <a:off x="11485756" y="8615938"/>
            <a:ext cx="11731083" cy="1080000"/>
          </a:xfrm>
          <a:prstGeom prst="round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A4EB9AD0-97D9-EA55-1897-8E787ACA18AD}"/>
              </a:ext>
            </a:extLst>
          </p:cNvPr>
          <p:cNvSpPr/>
          <p:nvPr userDrawn="1"/>
        </p:nvSpPr>
        <p:spPr>
          <a:xfrm>
            <a:off x="11485756" y="10294724"/>
            <a:ext cx="11731083" cy="1080000"/>
          </a:xfrm>
          <a:prstGeom prst="round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1FE4A142-7345-2F27-77AC-6B8D7F3BB8F0}"/>
              </a:ext>
            </a:extLst>
          </p:cNvPr>
          <p:cNvSpPr/>
          <p:nvPr userDrawn="1"/>
        </p:nvSpPr>
        <p:spPr>
          <a:xfrm>
            <a:off x="11485756" y="11973510"/>
            <a:ext cx="11731083" cy="1080000"/>
          </a:xfrm>
          <a:prstGeom prst="round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24" name="Text Placeholder 5">
            <a:extLst>
              <a:ext uri="{FF2B5EF4-FFF2-40B4-BE49-F238E27FC236}">
                <a16:creationId xmlns:a16="http://schemas.microsoft.com/office/drawing/2014/main" id="{8ED258EB-0A79-0CC4-9AC5-E5BB65095D9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1936252" y="5570897"/>
            <a:ext cx="10801828" cy="468000"/>
          </a:xfrm>
        </p:spPr>
        <p:txBody>
          <a:bodyPr>
            <a:noAutofit/>
          </a:bodyPr>
          <a:lstStyle>
            <a:lvl1pPr marL="0" indent="0">
              <a:buNone/>
              <a:defRPr kumimoji="0" lang="en-US" sz="2600" b="0" i="0" u="none" strike="noStrike" cap="none" spc="0" normalizeH="0" baseline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D7D34A3F-BE3B-171A-71BC-2F827D2C4C8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1936252" y="7270476"/>
            <a:ext cx="10801828" cy="468000"/>
          </a:xfrm>
        </p:spPr>
        <p:txBody>
          <a:bodyPr>
            <a:noAutofit/>
          </a:bodyPr>
          <a:lstStyle>
            <a:lvl1pPr marL="0" indent="0">
              <a:buNone/>
              <a:defRPr kumimoji="0" lang="en-US" sz="2600" b="0" i="0" u="none" strike="noStrike" cap="none" spc="0" normalizeH="0" baseline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3421587F-10AC-7EBE-6901-E1BA33DF8AE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1936252" y="8949262"/>
            <a:ext cx="10801828" cy="468000"/>
          </a:xfrm>
        </p:spPr>
        <p:txBody>
          <a:bodyPr>
            <a:noAutofit/>
          </a:bodyPr>
          <a:lstStyle>
            <a:lvl1pPr marL="0" indent="0">
              <a:buNone/>
              <a:defRPr kumimoji="0" lang="en-US" sz="2600" b="0" i="0" u="none" strike="noStrike" cap="none" spc="0" normalizeH="0" baseline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B1FF3B0B-6113-DB9F-2F3C-96810CE9016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1936252" y="10628048"/>
            <a:ext cx="10801828" cy="468000"/>
          </a:xfrm>
        </p:spPr>
        <p:txBody>
          <a:bodyPr>
            <a:noAutofit/>
          </a:bodyPr>
          <a:lstStyle>
            <a:lvl1pPr marL="0" indent="0">
              <a:buNone/>
              <a:defRPr kumimoji="0" lang="en-US" sz="2600" b="0" i="0" u="none" strike="noStrike" cap="none" spc="0" normalizeH="0" baseline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5">
            <a:extLst>
              <a:ext uri="{FF2B5EF4-FFF2-40B4-BE49-F238E27FC236}">
                <a16:creationId xmlns:a16="http://schemas.microsoft.com/office/drawing/2014/main" id="{1B78CB5C-262B-068C-9251-A2C3C592CF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1936252" y="12306834"/>
            <a:ext cx="10801828" cy="468000"/>
          </a:xfrm>
        </p:spPr>
        <p:txBody>
          <a:bodyPr>
            <a:noAutofit/>
          </a:bodyPr>
          <a:lstStyle>
            <a:lvl1pPr marL="0" indent="0">
              <a:buNone/>
              <a:defRPr kumimoji="0" lang="en-US" sz="2600" b="0" i="0" u="none" strike="noStrike" cap="none" spc="0" normalizeH="0" baseline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BF6EF1-CFA9-A58C-D0E2-EFC77F0A65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334" y="-15464"/>
            <a:ext cx="3860800" cy="14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361529"/>
      </p:ext>
    </p:extLst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typ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G Slide-01.jpg" descr="BG Slide-01.jpg">
            <a:extLst>
              <a:ext uri="{FF2B5EF4-FFF2-40B4-BE49-F238E27FC236}">
                <a16:creationId xmlns:a16="http://schemas.microsoft.com/office/drawing/2014/main" id="{EB456242-AA88-DF45-9244-298FA0B8369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UNIVERSITAS BINA NUSANTARA">
            <a:extLst>
              <a:ext uri="{FF2B5EF4-FFF2-40B4-BE49-F238E27FC236}">
                <a16:creationId xmlns:a16="http://schemas.microsoft.com/office/drawing/2014/main" id="{1D553A28-04FA-E944-90CB-BDB2AEBEA300}"/>
              </a:ext>
            </a:extLst>
          </p:cNvPr>
          <p:cNvSpPr txBox="1"/>
          <p:nvPr userDrawn="1"/>
        </p:nvSpPr>
        <p:spPr>
          <a:xfrm>
            <a:off x="9823213" y="8366096"/>
            <a:ext cx="4727256" cy="3010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algn="l" defTabSz="821531">
              <a:lnSpc>
                <a:spcPct val="80000"/>
              </a:lnSpc>
              <a:defRPr sz="36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"/>
              </a:defRPr>
            </a:pPr>
            <a:r>
              <a:rPr sz="2400" dirty="0"/>
              <a:t>UNIVERSITAS</a:t>
            </a:r>
            <a:r>
              <a:rPr sz="2400" b="1" dirty="0"/>
              <a:t> BINA NUSANTARA</a:t>
            </a:r>
          </a:p>
        </p:txBody>
      </p:sp>
      <p:sp>
        <p:nvSpPr>
          <p:cNvPr id="9" name="Rounded Rectangle">
            <a:extLst>
              <a:ext uri="{FF2B5EF4-FFF2-40B4-BE49-F238E27FC236}">
                <a16:creationId xmlns:a16="http://schemas.microsoft.com/office/drawing/2014/main" id="{A398922F-A33B-3C44-AAA1-709DF0A7FE30}"/>
              </a:ext>
            </a:extLst>
          </p:cNvPr>
          <p:cNvSpPr/>
          <p:nvPr userDrawn="1"/>
        </p:nvSpPr>
        <p:spPr>
          <a:xfrm>
            <a:off x="11684000" y="9025087"/>
            <a:ext cx="1016000" cy="88901"/>
          </a:xfrm>
          <a:prstGeom prst="roundRect">
            <a:avLst>
              <a:gd name="adj" fmla="val 50000"/>
            </a:avLst>
          </a:prstGeom>
          <a:solidFill>
            <a:srgbClr val="F087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13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1342" y="7438335"/>
            <a:ext cx="21971001" cy="864672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kumimoji="0" sz="5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rPr dirty="0"/>
              <a:t>Presentation </a:t>
            </a:r>
            <a:r>
              <a:rPr lang="en-US" dirty="0"/>
              <a:t>TITLE</a:t>
            </a:r>
            <a:endParaRPr dirty="0"/>
          </a:p>
        </p:txBody>
      </p:sp>
      <p:sp>
        <p:nvSpPr>
          <p:cNvPr id="18" name="Presentation Title">
            <a:extLst>
              <a:ext uri="{FF2B5EF4-FFF2-40B4-BE49-F238E27FC236}">
                <a16:creationId xmlns:a16="http://schemas.microsoft.com/office/drawing/2014/main" id="{15CBFADB-E6B3-9B4E-8320-314E3790EC2E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206496" y="3058757"/>
            <a:ext cx="21971004" cy="3746281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kumimoji="0" sz="12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lang="en-US" dirty="0"/>
              <a:t>THANK YOU message</a:t>
            </a:r>
            <a:endParaRPr dirty="0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9973D83C-1488-3E4C-B9DF-5608E0394C0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075574" y="9486762"/>
            <a:ext cx="6222535" cy="358278"/>
          </a:xfrm>
        </p:spPr>
        <p:txBody>
          <a:bodyPr>
            <a:normAutofit/>
          </a:bodyPr>
          <a:lstStyle>
            <a:lvl1pPr marL="0" indent="0" algn="ctr">
              <a:buNone/>
              <a:defRPr kumimoji="0" lang="en-US" sz="2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pPr lvl="0"/>
            <a:r>
              <a:rPr kumimoji="0" lang="en-US" sz="2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rPr>
              <a:t>MONTH YEAR</a:t>
            </a:r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4995F2D-6472-91D6-94D4-E6E20D96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66722" y="758208"/>
            <a:ext cx="2698754" cy="1143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209878"/>
      </p:ext>
    </p:extLst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typ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G Slide-01.jpg" descr="BG Slide-01.jpg">
            <a:extLst>
              <a:ext uri="{FF2B5EF4-FFF2-40B4-BE49-F238E27FC236}">
                <a16:creationId xmlns:a16="http://schemas.microsoft.com/office/drawing/2014/main" id="{EB456242-AA88-DF45-9244-298FA0B8369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Rectangle">
            <a:extLst>
              <a:ext uri="{FF2B5EF4-FFF2-40B4-BE49-F238E27FC236}">
                <a16:creationId xmlns:a16="http://schemas.microsoft.com/office/drawing/2014/main" id="{BE73ECD8-9761-904C-83FC-7C21B825FC86}"/>
              </a:ext>
            </a:extLst>
          </p:cNvPr>
          <p:cNvSpPr/>
          <p:nvPr userDrawn="1"/>
        </p:nvSpPr>
        <p:spPr>
          <a:xfrm>
            <a:off x="0" y="0"/>
            <a:ext cx="24384000" cy="13716000"/>
          </a:xfrm>
          <a:prstGeom prst="rect">
            <a:avLst/>
          </a:prstGeom>
          <a:gradFill>
            <a:gsLst>
              <a:gs pos="0">
                <a:srgbClr val="2670B8"/>
              </a:gs>
              <a:gs pos="100000">
                <a:srgbClr val="2258A7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9" name="Rounded Rectangle">
            <a:extLst>
              <a:ext uri="{FF2B5EF4-FFF2-40B4-BE49-F238E27FC236}">
                <a16:creationId xmlns:a16="http://schemas.microsoft.com/office/drawing/2014/main" id="{A398922F-A33B-3C44-AAA1-709DF0A7FE30}"/>
              </a:ext>
            </a:extLst>
          </p:cNvPr>
          <p:cNvSpPr/>
          <p:nvPr userDrawn="1"/>
        </p:nvSpPr>
        <p:spPr>
          <a:xfrm>
            <a:off x="11684000" y="9025087"/>
            <a:ext cx="1016000" cy="88901"/>
          </a:xfrm>
          <a:prstGeom prst="roundRect">
            <a:avLst>
              <a:gd name="adj" fmla="val 50000"/>
            </a:avLst>
          </a:prstGeom>
          <a:solidFill>
            <a:srgbClr val="F087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13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1342" y="7438335"/>
            <a:ext cx="21971001" cy="864672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kumimoji="0" sz="5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rPr dirty="0"/>
              <a:t>Presentation </a:t>
            </a:r>
            <a:r>
              <a:rPr lang="en-US" dirty="0"/>
              <a:t>TITLE</a:t>
            </a:r>
            <a:endParaRPr dirty="0"/>
          </a:p>
        </p:txBody>
      </p:sp>
      <p:sp>
        <p:nvSpPr>
          <p:cNvPr id="18" name="Presentation Title">
            <a:extLst>
              <a:ext uri="{FF2B5EF4-FFF2-40B4-BE49-F238E27FC236}">
                <a16:creationId xmlns:a16="http://schemas.microsoft.com/office/drawing/2014/main" id="{15CBFADB-E6B3-9B4E-8320-314E3790EC2E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206496" y="3058757"/>
            <a:ext cx="21971004" cy="3746281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kumimoji="0" sz="12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lang="en-US"/>
              <a:t>THANK YOU message</a:t>
            </a:r>
            <a:endParaRPr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9973D83C-1488-3E4C-B9DF-5608E0394C0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075574" y="9486762"/>
            <a:ext cx="6222535" cy="358278"/>
          </a:xfrm>
        </p:spPr>
        <p:txBody>
          <a:bodyPr>
            <a:normAutofit/>
          </a:bodyPr>
          <a:lstStyle>
            <a:lvl1pPr marL="0" indent="0" algn="ctr">
              <a:buNone/>
              <a:defRPr kumimoji="0" lang="en-US" sz="2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pPr lvl="0"/>
            <a:r>
              <a:rPr kumimoji="0" lang="en-US" sz="2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rPr>
              <a:t>MONTH YEAR</a:t>
            </a:r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53551FA-97E6-2245-9BD6-C384100F7F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66722" y="758208"/>
            <a:ext cx="2698754" cy="1143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941728"/>
      </p:ext>
    </p:extLst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Bina Nusantara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id-ID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12000605" y="13076008"/>
            <a:ext cx="370294" cy="379591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62B1AF2-6B9B-4682-9128-29CD599E7BD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2870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typ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BG Slide-01.jpg" descr="BG Slide-01.jpg">
            <a:extLst>
              <a:ext uri="{FF2B5EF4-FFF2-40B4-BE49-F238E27FC236}">
                <a16:creationId xmlns:a16="http://schemas.microsoft.com/office/drawing/2014/main" id="{2AB02847-5A77-D04F-9022-6161AA94A36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Rectangle">
            <a:extLst>
              <a:ext uri="{FF2B5EF4-FFF2-40B4-BE49-F238E27FC236}">
                <a16:creationId xmlns:a16="http://schemas.microsoft.com/office/drawing/2014/main" id="{F7BB76AE-A45C-1F43-9E7B-E96439A8D439}"/>
              </a:ext>
            </a:extLst>
          </p:cNvPr>
          <p:cNvSpPr/>
          <p:nvPr userDrawn="1"/>
        </p:nvSpPr>
        <p:spPr>
          <a:xfrm>
            <a:off x="0" y="0"/>
            <a:ext cx="24384000" cy="13716000"/>
          </a:xfrm>
          <a:prstGeom prst="rect">
            <a:avLst/>
          </a:prstGeom>
          <a:gradFill>
            <a:gsLst>
              <a:gs pos="0">
                <a:srgbClr val="2670B8"/>
              </a:gs>
              <a:gs pos="100000">
                <a:srgbClr val="2258A7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20" name="Rounded Rectangle">
            <a:extLst>
              <a:ext uri="{FF2B5EF4-FFF2-40B4-BE49-F238E27FC236}">
                <a16:creationId xmlns:a16="http://schemas.microsoft.com/office/drawing/2014/main" id="{2610CD5C-942F-BF48-875B-42FFCE146C9A}"/>
              </a:ext>
            </a:extLst>
          </p:cNvPr>
          <p:cNvSpPr/>
          <p:nvPr userDrawn="1"/>
        </p:nvSpPr>
        <p:spPr>
          <a:xfrm>
            <a:off x="11684000" y="10608557"/>
            <a:ext cx="1016000" cy="88901"/>
          </a:xfrm>
          <a:prstGeom prst="roundRect">
            <a:avLst>
              <a:gd name="adj" fmla="val 50000"/>
            </a:avLst>
          </a:prstGeom>
          <a:solidFill>
            <a:srgbClr val="F087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0" i="0"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9" name="Rounded Rectangle">
            <a:extLst>
              <a:ext uri="{FF2B5EF4-FFF2-40B4-BE49-F238E27FC236}">
                <a16:creationId xmlns:a16="http://schemas.microsoft.com/office/drawing/2014/main" id="{A398922F-A33B-3C44-AAA1-709DF0A7FE30}"/>
              </a:ext>
            </a:extLst>
          </p:cNvPr>
          <p:cNvSpPr/>
          <p:nvPr userDrawn="1"/>
        </p:nvSpPr>
        <p:spPr>
          <a:xfrm>
            <a:off x="11684000" y="10608557"/>
            <a:ext cx="1016000" cy="88901"/>
          </a:xfrm>
          <a:prstGeom prst="roundRect">
            <a:avLst>
              <a:gd name="adj" fmla="val 50000"/>
            </a:avLst>
          </a:prstGeom>
          <a:solidFill>
            <a:srgbClr val="F087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23" name="Body Level One…">
            <a:extLst>
              <a:ext uri="{FF2B5EF4-FFF2-40B4-BE49-F238E27FC236}">
                <a16:creationId xmlns:a16="http://schemas.microsoft.com/office/drawing/2014/main" id="{DC9E4D2B-1303-D647-ADF8-BD63A36C3CA0}"/>
              </a:ext>
            </a:extLst>
          </p:cNvPr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1342" y="7491448"/>
            <a:ext cx="21971001" cy="1905001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kumimoji="0" sz="5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rPr dirty="0"/>
              <a:t>Presentation Subtitle</a:t>
            </a:r>
          </a:p>
          <a:p>
            <a:pPr lvl="4"/>
            <a:endParaRPr dirty="0"/>
          </a:p>
        </p:txBody>
      </p:sp>
      <p:sp>
        <p:nvSpPr>
          <p:cNvPr id="24" name="Presentation Title">
            <a:extLst>
              <a:ext uri="{FF2B5EF4-FFF2-40B4-BE49-F238E27FC236}">
                <a16:creationId xmlns:a16="http://schemas.microsoft.com/office/drawing/2014/main" id="{1323A2FB-C06C-AA47-AA40-00FC9E490C61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206496" y="3311591"/>
            <a:ext cx="21971004" cy="3917819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kumimoji="0" sz="12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lang="en-US" dirty="0"/>
              <a:t>Presentation</a:t>
            </a:r>
            <a:r>
              <a:rPr dirty="0"/>
              <a:t> </a:t>
            </a:r>
            <a:r>
              <a:rPr lang="en-ID" dirty="0"/>
              <a:t>Title</a:t>
            </a:r>
            <a:endParaRPr dirty="0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23DCB9E1-9FF7-C612-AB16-FF670787830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058192" y="11538583"/>
            <a:ext cx="4212692" cy="745888"/>
          </a:xfrm>
        </p:spPr>
        <p:txBody>
          <a:bodyPr>
            <a:normAutofit/>
          </a:bodyPr>
          <a:lstStyle>
            <a:lvl1pPr marL="0" indent="0" algn="ctr">
              <a:buNone/>
              <a:defRPr kumimoji="0" lang="en-US" sz="2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pPr lvl="0"/>
            <a:r>
              <a:rPr lang="en-US" dirty="0"/>
              <a:t>Type your name</a:t>
            </a:r>
          </a:p>
        </p:txBody>
      </p:sp>
      <p:sp>
        <p:nvSpPr>
          <p:cNvPr id="3" name="UNIVERSITAS BINA NUSANTARA">
            <a:extLst>
              <a:ext uri="{FF2B5EF4-FFF2-40B4-BE49-F238E27FC236}">
                <a16:creationId xmlns:a16="http://schemas.microsoft.com/office/drawing/2014/main" id="{76287026-42FF-418F-A536-8F52F4949E8D}"/>
              </a:ext>
            </a:extLst>
          </p:cNvPr>
          <p:cNvSpPr txBox="1"/>
          <p:nvPr userDrawn="1"/>
        </p:nvSpPr>
        <p:spPr>
          <a:xfrm>
            <a:off x="10058192" y="11100823"/>
            <a:ext cx="4212692" cy="3512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algn="l" defTabSz="821531">
              <a:lnSpc>
                <a:spcPct val="80000"/>
              </a:lnSpc>
              <a:defRPr sz="36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"/>
              </a:defRPr>
            </a:pPr>
            <a:r>
              <a:rPr lang="en-US" sz="2800" dirty="0"/>
              <a:t>SUBJECT MATTER EXPERT</a:t>
            </a:r>
            <a:endParaRPr sz="28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412E04-E7E5-6907-9DD0-CE975EF383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66722" y="758208"/>
            <a:ext cx="2698754" cy="1143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318571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Section typ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G Slide-01.jpg" descr="BG Slide-01.jpg">
            <a:extLst>
              <a:ext uri="{FF2B5EF4-FFF2-40B4-BE49-F238E27FC236}">
                <a16:creationId xmlns:a16="http://schemas.microsoft.com/office/drawing/2014/main" id="{4290823B-2698-F44F-82ED-3153CB051C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 algn="ctr">
              <a:defRPr kumimoji="0" sz="10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dirty="0"/>
              <a:t>Section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C493109-42AD-F678-F34A-9DA73287D1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66722" y="758208"/>
            <a:ext cx="2698754" cy="1143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2084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Section typ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G Slide-01.jpg" descr="BG Slide-01.jpg">
            <a:extLst>
              <a:ext uri="{FF2B5EF4-FFF2-40B4-BE49-F238E27FC236}">
                <a16:creationId xmlns:a16="http://schemas.microsoft.com/office/drawing/2014/main" id="{4290823B-2698-F44F-82ED-3153CB051C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Rectangle">
            <a:extLst>
              <a:ext uri="{FF2B5EF4-FFF2-40B4-BE49-F238E27FC236}">
                <a16:creationId xmlns:a16="http://schemas.microsoft.com/office/drawing/2014/main" id="{039E3D91-9575-7645-A4DA-1857555C3973}"/>
              </a:ext>
            </a:extLst>
          </p:cNvPr>
          <p:cNvSpPr/>
          <p:nvPr userDrawn="1"/>
        </p:nvSpPr>
        <p:spPr>
          <a:xfrm>
            <a:off x="0" y="0"/>
            <a:ext cx="24384000" cy="13716000"/>
          </a:xfrm>
          <a:prstGeom prst="rect">
            <a:avLst/>
          </a:prstGeom>
          <a:gradFill>
            <a:gsLst>
              <a:gs pos="0">
                <a:srgbClr val="F15A24"/>
              </a:gs>
              <a:gs pos="100000">
                <a:srgbClr val="F8A036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 algn="ctr">
              <a:defRPr kumimoji="0" sz="10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t>Section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9C614F1-89F8-B808-9DD9-229AAF4CE5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66722" y="758208"/>
            <a:ext cx="2698754" cy="1143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208626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Section typ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G Slide-01.jpg" descr="BG Slide-01.jpg">
            <a:extLst>
              <a:ext uri="{FF2B5EF4-FFF2-40B4-BE49-F238E27FC236}">
                <a16:creationId xmlns:a16="http://schemas.microsoft.com/office/drawing/2014/main" id="{4290823B-2698-F44F-82ED-3153CB051C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Rectangle">
            <a:extLst>
              <a:ext uri="{FF2B5EF4-FFF2-40B4-BE49-F238E27FC236}">
                <a16:creationId xmlns:a16="http://schemas.microsoft.com/office/drawing/2014/main" id="{9B58D5CA-1AEF-754B-9F74-AE29F8DD61D5}"/>
              </a:ext>
            </a:extLst>
          </p:cNvPr>
          <p:cNvSpPr/>
          <p:nvPr userDrawn="1"/>
        </p:nvSpPr>
        <p:spPr>
          <a:xfrm>
            <a:off x="-1" y="0"/>
            <a:ext cx="24384001" cy="13716000"/>
          </a:xfrm>
          <a:prstGeom prst="rect">
            <a:avLst/>
          </a:prstGeom>
          <a:gradFill>
            <a:gsLst>
              <a:gs pos="0">
                <a:srgbClr val="F89620"/>
              </a:gs>
              <a:gs pos="100000">
                <a:srgbClr val="FFB039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 algn="ctr">
              <a:defRPr kumimoji="0" sz="10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dirty="0"/>
              <a:t>Section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8174CAF-8FC8-EDAE-768D-30BF901438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66722" y="758208"/>
            <a:ext cx="2698754" cy="1143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905156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Section typ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G Slide-01.jpg" descr="BG Slide-01.jpg">
            <a:extLst>
              <a:ext uri="{FF2B5EF4-FFF2-40B4-BE49-F238E27FC236}">
                <a16:creationId xmlns:a16="http://schemas.microsoft.com/office/drawing/2014/main" id="{4290823B-2698-F44F-82ED-3153CB051C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Rectangle">
            <a:extLst>
              <a:ext uri="{FF2B5EF4-FFF2-40B4-BE49-F238E27FC236}">
                <a16:creationId xmlns:a16="http://schemas.microsoft.com/office/drawing/2014/main" id="{D74DB4AE-0419-BC41-9D4A-DC2FB6ABAE92}"/>
              </a:ext>
            </a:extLst>
          </p:cNvPr>
          <p:cNvSpPr/>
          <p:nvPr userDrawn="1"/>
        </p:nvSpPr>
        <p:spPr>
          <a:xfrm>
            <a:off x="0" y="0"/>
            <a:ext cx="24384000" cy="13716000"/>
          </a:xfrm>
          <a:prstGeom prst="rect">
            <a:avLst/>
          </a:prstGeom>
          <a:gradFill>
            <a:gsLst>
              <a:gs pos="0">
                <a:srgbClr val="2B7EC4"/>
              </a:gs>
              <a:gs pos="100000">
                <a:srgbClr val="57BFE8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 algn="ctr">
              <a:defRPr kumimoji="0" sz="10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dirty="0"/>
              <a:t>Section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E3F9842-C644-B204-B6FB-F1DB219470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66722" y="758208"/>
            <a:ext cx="2698754" cy="1143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882905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Section typ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G Slide-01.jpg" descr="BG Slide-01.jpg">
            <a:extLst>
              <a:ext uri="{FF2B5EF4-FFF2-40B4-BE49-F238E27FC236}">
                <a16:creationId xmlns:a16="http://schemas.microsoft.com/office/drawing/2014/main" id="{4290823B-2698-F44F-82ED-3153CB051C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Rectangle">
            <a:extLst>
              <a:ext uri="{FF2B5EF4-FFF2-40B4-BE49-F238E27FC236}">
                <a16:creationId xmlns:a16="http://schemas.microsoft.com/office/drawing/2014/main" id="{5C668086-F712-8640-8B8D-2424E50E003F}"/>
              </a:ext>
            </a:extLst>
          </p:cNvPr>
          <p:cNvSpPr/>
          <p:nvPr userDrawn="1"/>
        </p:nvSpPr>
        <p:spPr>
          <a:xfrm>
            <a:off x="0" y="0"/>
            <a:ext cx="24384000" cy="13716000"/>
          </a:xfrm>
          <a:prstGeom prst="rect">
            <a:avLst/>
          </a:prstGeom>
          <a:gradFill>
            <a:gsLst>
              <a:gs pos="0">
                <a:srgbClr val="2670B8"/>
              </a:gs>
              <a:gs pos="100000">
                <a:srgbClr val="2258A7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 algn="ctr">
              <a:defRPr kumimoji="0" sz="10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dirty="0"/>
              <a:t>Section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4F98E9C-690F-D5B2-6A0E-CA43C8C26A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66722" y="758208"/>
            <a:ext cx="2698754" cy="1143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302220"/>
      </p:ext>
    </p:extLst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Section typ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G Slide-01.jpg" descr="BG Slide-01.jpg">
            <a:extLst>
              <a:ext uri="{FF2B5EF4-FFF2-40B4-BE49-F238E27FC236}">
                <a16:creationId xmlns:a16="http://schemas.microsoft.com/office/drawing/2014/main" id="{4290823B-2698-F44F-82ED-3153CB051C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Rectangle">
            <a:extLst>
              <a:ext uri="{FF2B5EF4-FFF2-40B4-BE49-F238E27FC236}">
                <a16:creationId xmlns:a16="http://schemas.microsoft.com/office/drawing/2014/main" id="{B6B9E9EC-92F4-2943-BCEE-A17DD1A638A8}"/>
              </a:ext>
            </a:extLst>
          </p:cNvPr>
          <p:cNvSpPr/>
          <p:nvPr userDrawn="1"/>
        </p:nvSpPr>
        <p:spPr>
          <a:xfrm>
            <a:off x="-56844" y="-25400"/>
            <a:ext cx="24497688" cy="13766800"/>
          </a:xfrm>
          <a:prstGeom prst="rect">
            <a:avLst/>
          </a:prstGeom>
          <a:gradFill>
            <a:gsLst>
              <a:gs pos="0">
                <a:srgbClr val="315094"/>
              </a:gs>
              <a:gs pos="100000">
                <a:srgbClr val="293C6E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 algn="ctr">
              <a:defRPr kumimoji="0" sz="10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dirty="0"/>
              <a:t>Section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EEBA59A-5DC7-987B-985C-E7F05D80D3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66722" y="758208"/>
            <a:ext cx="2698754" cy="1143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683092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rPr dirty="0"/>
              <a:t>Slide Title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rPr dirty="0"/>
              <a:t>Slide bullet text</a:t>
            </a:r>
          </a:p>
          <a:p>
            <a:pPr lvl="1"/>
            <a:endParaRPr dirty="0"/>
          </a:p>
          <a:p>
            <a:pPr lvl="2"/>
            <a:endParaRPr dirty="0"/>
          </a:p>
          <a:p>
            <a:pPr lvl="3"/>
            <a:endParaRPr dirty="0"/>
          </a:p>
          <a:p>
            <a:pPr lvl="4"/>
            <a:endParaRPr dirty="0"/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89384" y="13076008"/>
            <a:ext cx="392736" cy="37959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>
                <a:solidFill>
                  <a:srgbClr val="000000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</a:lstStyle>
          <a:p>
            <a:fld id="{86CB4B4D-7CA3-9044-876B-883B54F8677D}" type="slidenum">
              <a:rPr lang="en-ID"/>
              <a:pPr/>
              <a:t>‹#›</a:t>
            </a:fld>
            <a:endParaRPr lang="en-ID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66" r:id="rId2"/>
    <p:sldLayoutId id="214748368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4" r:id="rId11"/>
    <p:sldLayoutId id="2147483667" r:id="rId12"/>
    <p:sldLayoutId id="2147483668" r:id="rId13"/>
    <p:sldLayoutId id="2147483685" r:id="rId14"/>
    <p:sldLayoutId id="2147483669" r:id="rId15"/>
    <p:sldLayoutId id="2147483683" r:id="rId16"/>
    <p:sldLayoutId id="2147483688" r:id="rId17"/>
    <p:sldLayoutId id="2147483670" r:id="rId18"/>
    <p:sldLayoutId id="2147483687" r:id="rId19"/>
    <p:sldLayoutId id="2147483671" r:id="rId20"/>
    <p:sldLayoutId id="2147483686" r:id="rId21"/>
    <p:sldLayoutId id="2147483680" r:id="rId22"/>
    <p:sldLayoutId id="2147483681" r:id="rId23"/>
    <p:sldLayoutId id="2147483689" r:id="rId24"/>
  </p:sldLayoutIdLst>
  <p:transition spd="med"/>
  <p:txStyles>
    <p:titleStyle>
      <a:lvl1pPr marL="0" marR="0" indent="0" algn="l" defTabSz="2438338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Open Sans ExtraBold" panose="020B0606030504020204" pitchFamily="34" charset="0"/>
          <a:ea typeface="Open Sans ExtraBold" panose="020B0606030504020204" pitchFamily="34" charset="0"/>
          <a:cs typeface="Open Sans ExtraBold" panose="020B0606030504020204" pitchFamily="34" charset="0"/>
          <a:sym typeface="Helvetica Neue"/>
        </a:defRPr>
      </a:lvl1pPr>
      <a:lvl2pPr marL="0" marR="0" indent="457200" algn="l" defTabSz="2438338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  <a:sym typeface="Helvetica Neue"/>
        </a:defRPr>
      </a:lvl1pPr>
      <a:lvl2pPr marL="1219200" marR="0" indent="-609600" algn="l" defTabSz="2438338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  <a:sym typeface="Helvetica Neue"/>
        </a:defRPr>
      </a:lvl2pPr>
      <a:lvl3pPr marL="1828800" marR="0" indent="-609600" algn="l" defTabSz="2438338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  <a:sym typeface="Helvetica Neue"/>
        </a:defRPr>
      </a:lvl3pPr>
      <a:lvl4pPr marL="2438400" marR="0" indent="-609600" algn="l" defTabSz="2438338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  <a:sym typeface="Helvetica Neue"/>
        </a:defRPr>
      </a:lvl4pPr>
      <a:lvl5pPr marL="3048000" marR="0" indent="-609600" algn="l" defTabSz="2438338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  <a:sym typeface="Helvetica Neue"/>
        </a:defRPr>
      </a:lvl5pPr>
      <a:lvl6pPr marL="3657600" marR="0" indent="-609600" algn="l" defTabSz="2438338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F9371B-F92F-AED8-457A-F4BAE6779B8C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1201342" y="8050247"/>
            <a:ext cx="21971001" cy="1905001"/>
          </a:xfrm>
        </p:spPr>
        <p:txBody>
          <a:bodyPr/>
          <a:lstStyle/>
          <a:p>
            <a:r>
              <a:rPr lang="en-US" cap="none" dirty="0"/>
              <a:t>Session 16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5C0E2BF-BBBC-BF27-4255-C5149D193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6496" y="3870390"/>
            <a:ext cx="21971004" cy="3917819"/>
          </a:xfrm>
        </p:spPr>
        <p:txBody>
          <a:bodyPr/>
          <a:lstStyle/>
          <a:p>
            <a:r>
              <a:rPr lang="en-US" cap="none" dirty="0"/>
              <a:t>Graph: Strongly Connected Component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9DA326-32BB-7EBF-F49C-D0308881B79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Henry Lucky, </a:t>
            </a:r>
            <a:r>
              <a:rPr lang="en-US" dirty="0" err="1"/>
              <a:t>S.Kom</a:t>
            </a:r>
            <a:r>
              <a:rPr lang="en-US" dirty="0"/>
              <a:t>. </a:t>
            </a:r>
            <a:r>
              <a:rPr lang="en-US" dirty="0" err="1"/>
              <a:t>M.Kom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07564589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dirty="0" err="1"/>
              <a:t>Tarjan’s</a:t>
            </a:r>
            <a:r>
              <a:rPr lang="en-US" dirty="0"/>
              <a:t> SCC Algorithm</a:t>
            </a:r>
          </a:p>
        </p:txBody>
      </p:sp>
      <p:sp>
        <p:nvSpPr>
          <p:cNvPr id="6148" name="Rectangle 3"/>
          <p:cNvSpPr>
            <a:spLocks noGrp="1" noChangeArrowheads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eaLnBrk="1" hangingPunct="1">
              <a:lnSpc>
                <a:spcPct val="80000"/>
              </a:lnSpc>
            </a:pPr>
            <a:r>
              <a:rPr lang="en-US" dirty="0"/>
              <a:t>Introduction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1F99BEB-B772-20B7-31B3-6E25C1FEADC8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Published in 1972 by Robert </a:t>
            </a:r>
            <a:r>
              <a:rPr lang="en-US" sz="4400" dirty="0" err="1"/>
              <a:t>Tarjan</a:t>
            </a:r>
            <a:r>
              <a:rPr lang="en-US" sz="4400" dirty="0"/>
              <a:t>, it was one of the first algorithms to be developed for finding SCCs in directed graphs</a:t>
            </a:r>
          </a:p>
          <a:p>
            <a:pPr eaLnBrk="1" hangingPunct="1"/>
            <a:r>
              <a:rPr lang="en-US" sz="4400" dirty="0" err="1"/>
              <a:t>Tarjan's</a:t>
            </a:r>
            <a:r>
              <a:rPr lang="en-US" sz="4400" dirty="0"/>
              <a:t> Algorithm is based on the concept of a </a:t>
            </a:r>
            <a:r>
              <a:rPr lang="en-US" sz="4400" dirty="0">
                <a:solidFill>
                  <a:schemeClr val="accent4"/>
                </a:solidFill>
              </a:rPr>
              <a:t>depth-first search (DFS) </a:t>
            </a:r>
            <a:r>
              <a:rPr lang="en-US" sz="4400" dirty="0"/>
              <a:t>of a directed graph. </a:t>
            </a:r>
          </a:p>
          <a:p>
            <a:pPr eaLnBrk="1" hangingPunct="1"/>
            <a:r>
              <a:rPr lang="en-US" sz="4400" dirty="0"/>
              <a:t>The algorithm works by traversing the graph in a DFS manner, and keeping track of the </a:t>
            </a:r>
            <a:r>
              <a:rPr lang="en-US" sz="4400" dirty="0">
                <a:solidFill>
                  <a:schemeClr val="accent4"/>
                </a:solidFill>
              </a:rPr>
              <a:t>nodes visited</a:t>
            </a:r>
            <a:r>
              <a:rPr lang="en-US" sz="4400" dirty="0"/>
              <a:t>, the </a:t>
            </a:r>
            <a:r>
              <a:rPr lang="en-US" sz="4400" dirty="0">
                <a:solidFill>
                  <a:schemeClr val="accent4"/>
                </a:solidFill>
              </a:rPr>
              <a:t>order</a:t>
            </a:r>
            <a:r>
              <a:rPr lang="en-US" sz="4400" dirty="0"/>
              <a:t> in which they were visited, and the </a:t>
            </a:r>
            <a:r>
              <a:rPr lang="en-US" sz="4400" dirty="0">
                <a:solidFill>
                  <a:schemeClr val="accent4"/>
                </a:solidFill>
              </a:rPr>
              <a:t>low-link values</a:t>
            </a:r>
            <a:r>
              <a:rPr lang="en-US" sz="4400" dirty="0"/>
              <a:t> of each node. </a:t>
            </a:r>
          </a:p>
          <a:p>
            <a:pPr eaLnBrk="1" hangingPunct="1"/>
            <a:r>
              <a:rPr lang="en-US" sz="4400" dirty="0"/>
              <a:t>The </a:t>
            </a:r>
            <a:r>
              <a:rPr lang="en-US" sz="4400" dirty="0">
                <a:solidFill>
                  <a:schemeClr val="accent4"/>
                </a:solidFill>
              </a:rPr>
              <a:t>low-link value </a:t>
            </a:r>
            <a:r>
              <a:rPr lang="en-US" sz="4400" dirty="0"/>
              <a:t>of a node is the </a:t>
            </a:r>
            <a:r>
              <a:rPr lang="en-US" sz="4400" dirty="0">
                <a:solidFill>
                  <a:schemeClr val="accent4"/>
                </a:solidFill>
              </a:rPr>
              <a:t>smallest</a:t>
            </a:r>
            <a:r>
              <a:rPr lang="en-US" sz="4400" dirty="0"/>
              <a:t> node number reachable from that node in the DFS traversal.</a:t>
            </a:r>
          </a:p>
          <a:p>
            <a:pPr eaLnBrk="1" hangingPunct="1"/>
            <a:r>
              <a:rPr lang="en-US" sz="4400" dirty="0"/>
              <a:t>The time complexity is O(V+E)</a:t>
            </a:r>
          </a:p>
          <a:p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3605673006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dirty="0" err="1"/>
              <a:t>Tarjan’s</a:t>
            </a:r>
            <a:r>
              <a:rPr lang="en-US" dirty="0"/>
              <a:t> SCC Algorithm</a:t>
            </a:r>
          </a:p>
        </p:txBody>
      </p:sp>
      <p:sp>
        <p:nvSpPr>
          <p:cNvPr id="6148" name="Rectangle 3"/>
          <p:cNvSpPr>
            <a:spLocks noGrp="1" noChangeArrowheads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eaLnBrk="1" hangingPunct="1">
              <a:lnSpc>
                <a:spcPct val="80000"/>
              </a:lnSpc>
            </a:pPr>
            <a:r>
              <a:rPr lang="en-US" dirty="0"/>
              <a:t>Key Idea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1F99BEB-B772-20B7-31B3-6E25C1FEADC8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solidFill>
                  <a:srgbClr val="FF0000"/>
                </a:solidFill>
              </a:rPr>
              <a:t>Key idea</a:t>
            </a:r>
            <a:r>
              <a:rPr lang="en-US" sz="4400" dirty="0"/>
              <a:t>: Nodes that are in the same SCC will have the </a:t>
            </a:r>
            <a:r>
              <a:rPr lang="en-US" sz="4400" dirty="0">
                <a:solidFill>
                  <a:schemeClr val="accent4"/>
                </a:solidFill>
              </a:rPr>
              <a:t>same low-link value</a:t>
            </a:r>
            <a:r>
              <a:rPr lang="en-US" sz="4400" dirty="0"/>
              <a:t>. </a:t>
            </a:r>
          </a:p>
          <a:p>
            <a:r>
              <a:rPr lang="en-US" sz="4400" dirty="0"/>
              <a:t>Therefore, SCCs can be identified by looking for groups of nodes that have the same low-link value. </a:t>
            </a:r>
          </a:p>
          <a:p>
            <a:r>
              <a:rPr lang="en-US" sz="4400" dirty="0" err="1"/>
              <a:t>Tarjan's</a:t>
            </a:r>
            <a:r>
              <a:rPr lang="en-US" sz="4400" dirty="0"/>
              <a:t> Algorithm uses a </a:t>
            </a:r>
            <a:r>
              <a:rPr lang="en-US" sz="4400" dirty="0">
                <a:solidFill>
                  <a:schemeClr val="accent4"/>
                </a:solidFill>
              </a:rPr>
              <a:t>stack</a:t>
            </a:r>
            <a:r>
              <a:rPr lang="en-US" sz="4400" dirty="0"/>
              <a:t> to keep track of the nodes in each SCC as they are identified.</a:t>
            </a:r>
          </a:p>
          <a:p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3460434268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dirty="0" err="1"/>
              <a:t>Tarjan’s</a:t>
            </a:r>
            <a:r>
              <a:rPr lang="en-US" dirty="0"/>
              <a:t> SCC Algorithm</a:t>
            </a:r>
          </a:p>
        </p:txBody>
      </p:sp>
      <p:sp>
        <p:nvSpPr>
          <p:cNvPr id="5124" name="Rectangle 4"/>
          <p:cNvSpPr>
            <a:spLocks noGrp="1" noChangeArrowheads="1"/>
          </p:cNvSpPr>
          <p:nvPr>
            <p:ph type="body" sz="quarter" idx="10"/>
          </p:nvPr>
        </p:nvSpPr>
        <p:spPr>
          <a:xfrm>
            <a:off x="2167377" y="2419728"/>
            <a:ext cx="13377423" cy="803546"/>
          </a:xfrm>
        </p:spPr>
        <p:txBody>
          <a:bodyPr>
            <a:normAutofit/>
          </a:bodyPr>
          <a:lstStyle/>
          <a:p>
            <a:pPr eaLnBrk="1" hangingPunct="1">
              <a:lnSpc>
                <a:spcPct val="80000"/>
              </a:lnSpc>
            </a:pPr>
            <a:r>
              <a:rPr lang="en-US" dirty="0" err="1"/>
              <a:t>Tarjan</a:t>
            </a:r>
            <a:r>
              <a:rPr lang="en-US" dirty="0"/>
              <a:t> DFS Procedure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10">
                <a:extLst>
                  <a:ext uri="{FF2B5EF4-FFF2-40B4-BE49-F238E27FC236}">
                    <a16:creationId xmlns:a16="http://schemas.microsoft.com/office/drawing/2014/main" id="{2D0C5B1C-5744-7832-B1C8-346A7B7DFA1D}"/>
                  </a:ext>
                </a:extLst>
              </p:cNvPr>
              <p:cNvSpPr>
                <a:spLocks noGrp="1"/>
              </p:cNvSpPr>
              <p:nvPr>
                <p:ph sz="quarter" idx="11"/>
              </p:nvPr>
            </p:nvSpPr>
            <p:spPr>
              <a:xfrm>
                <a:off x="7722053" y="3771924"/>
                <a:ext cx="8939894" cy="852331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48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index = 0</a:t>
                </a:r>
              </a:p>
              <a:p>
                <a:pPr marL="0" indent="0">
                  <a:buNone/>
                </a:pPr>
                <a:r>
                  <a:rPr lang="en-US" sz="4800" b="1" dirty="0">
                    <a:solidFill>
                      <a:schemeClr val="accent6">
                        <a:lumMod val="40000"/>
                        <a:lumOff val="6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INIT</a:t>
                </a:r>
                <a:r>
                  <a:rPr lang="en-US" sz="48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</a:t>
                </a:r>
                <a:r>
                  <a:rPr lang="en-US" sz="4800" b="1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G</a:t>
                </a:r>
                <a:r>
                  <a:rPr lang="en-US" sz="48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</a:p>
              <a:p>
                <a:pPr marL="0" indent="0">
                  <a:buNone/>
                </a:pPr>
                <a:r>
                  <a:rPr lang="en-US" sz="4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1     </a:t>
                </a:r>
                <a:r>
                  <a:rPr lang="en-US" sz="4800" b="1" dirty="0">
                    <a:solidFill>
                      <a:schemeClr val="accent3">
                        <a:lumMod val="40000"/>
                        <a:lumOff val="6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for</a:t>
                </a:r>
                <a:r>
                  <a:rPr lang="en-US" sz="4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each vertex </a:t>
                </a:r>
                <a14:m>
                  <m:oMath xmlns:m="http://schemas.openxmlformats.org/officeDocument/2006/math">
                    <m:r>
                      <a:rPr lang="en-US" sz="4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r>
                      <a:rPr lang="en-US" sz="4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4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  <m:r>
                      <a:rPr lang="en-US" sz="4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4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</m:oMath>
                </a14:m>
                <a:endParaRPr lang="en-US" sz="48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sz="4800" b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2         </a:t>
                </a:r>
                <a14:m>
                  <m:oMath xmlns:m="http://schemas.openxmlformats.org/officeDocument/2006/math">
                    <m:r>
                      <a:rPr lang="en-US" sz="4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r>
                      <a:rPr lang="en-US" sz="4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4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𝑖𝑛𝑑𝑒𝑥</m:t>
                    </m:r>
                    <m:r>
                      <a:rPr lang="en-US" sz="4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4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sz="4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  <a:p>
                <a:pPr marL="0" indent="0">
                  <a:buNone/>
                </a:pPr>
                <a:r>
                  <a:rPr lang="en-US" sz="4800" b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3         </a:t>
                </a:r>
                <a14:m>
                  <m:oMath xmlns:m="http://schemas.openxmlformats.org/officeDocument/2006/math">
                    <m:r>
                      <a:rPr lang="en-US" sz="4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r>
                      <a:rPr lang="en-US" sz="4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4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𝑜𝑛𝑆𝑡𝑎𝑐𝑘</m:t>
                    </m:r>
                    <m:r>
                      <a:rPr lang="en-US" sz="4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4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FALSE</m:t>
                    </m:r>
                  </m:oMath>
                </a14:m>
                <a:endParaRPr lang="en-US" sz="48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sz="48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4     </a:t>
                </a:r>
                <a:r>
                  <a:rPr lang="en-US" sz="4800" b="1" dirty="0">
                    <a:solidFill>
                      <a:schemeClr val="accent3">
                        <a:lumMod val="40000"/>
                        <a:lumOff val="6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for</a:t>
                </a:r>
                <a:r>
                  <a:rPr lang="en-US" sz="4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each vertex </a:t>
                </a:r>
                <a14:m>
                  <m:oMath xmlns:m="http://schemas.openxmlformats.org/officeDocument/2006/math">
                    <m:r>
                      <a:rPr lang="en-US" sz="4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r>
                      <a:rPr lang="en-US" sz="4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4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  <m:r>
                      <a:rPr lang="en-US" sz="4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4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</m:oMath>
                </a14:m>
                <a:endParaRPr lang="en-US" sz="48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sz="4800" b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5          </a:t>
                </a:r>
                <a:r>
                  <a:rPr lang="en-US" sz="4800" b="1" dirty="0">
                    <a:solidFill>
                      <a:schemeClr val="accent3">
                        <a:lumMod val="40000"/>
                        <a:lumOff val="6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if</a:t>
                </a:r>
                <a:r>
                  <a:rPr lang="en-US" sz="4800" b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4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r>
                      <a:rPr lang="en-US" sz="4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4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𝑖𝑛𝑑𝑒𝑥</m:t>
                    </m:r>
                    <m:r>
                      <a:rPr lang="en-US" sz="4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==</m:t>
                    </m:r>
                    <m:r>
                      <a:rPr lang="en-US" sz="4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sz="4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  <a:p>
                <a:pPr marL="0" indent="0">
                  <a:buNone/>
                </a:pPr>
                <a:r>
                  <a:rPr lang="en-US" sz="4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6</a:t>
                </a:r>
                <a:r>
                  <a:rPr lang="en-US" sz="4800" dirty="0">
                    <a:solidFill>
                      <a:schemeClr val="accent6">
                        <a:lumMod val="40000"/>
                        <a:lumOff val="6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          DFS-TARJAN</a:t>
                </a:r>
                <a:r>
                  <a:rPr lang="en-US" sz="4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</a:t>
                </a:r>
                <a:r>
                  <a:rPr lang="en-US" sz="48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G, u</a:t>
                </a:r>
                <a:r>
                  <a:rPr lang="en-US" sz="4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</a:p>
              <a:p>
                <a:pPr marL="0" indent="0">
                  <a:buNone/>
                </a:pPr>
                <a:endParaRPr lang="en-US" sz="48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48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742950" indent="-742950">
                  <a:buAutoNum type="arabicPlain"/>
                </a:pPr>
                <a:endParaRPr lang="en-US" sz="48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48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Content Placeholder 10">
                <a:extLst>
                  <a:ext uri="{FF2B5EF4-FFF2-40B4-BE49-F238E27FC236}">
                    <a16:creationId xmlns:a16="http://schemas.microsoft.com/office/drawing/2014/main" id="{2D0C5B1C-5744-7832-B1C8-346A7B7DFA1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1"/>
              </p:nvPr>
            </p:nvSpPr>
            <p:spPr>
              <a:xfrm>
                <a:off x="7722053" y="3771924"/>
                <a:ext cx="8939894" cy="8523314"/>
              </a:xfrm>
              <a:blipFill>
                <a:blip r:embed="rId2"/>
                <a:stretch>
                  <a:fillRect l="-3693" t="-16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66603224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dirty="0" err="1"/>
              <a:t>Tarjan’s</a:t>
            </a:r>
            <a:r>
              <a:rPr lang="en-US" dirty="0"/>
              <a:t> SCC Algorithm</a:t>
            </a:r>
          </a:p>
        </p:txBody>
      </p:sp>
      <p:sp>
        <p:nvSpPr>
          <p:cNvPr id="5124" name="Rectangle 4"/>
          <p:cNvSpPr>
            <a:spLocks noGrp="1" noChangeArrowheads="1"/>
          </p:cNvSpPr>
          <p:nvPr>
            <p:ph type="body" sz="quarter" idx="10"/>
          </p:nvPr>
        </p:nvSpPr>
        <p:spPr>
          <a:xfrm>
            <a:off x="2167377" y="2419728"/>
            <a:ext cx="13377423" cy="803546"/>
          </a:xfrm>
        </p:spPr>
        <p:txBody>
          <a:bodyPr>
            <a:normAutofit/>
          </a:bodyPr>
          <a:lstStyle/>
          <a:p>
            <a:pPr eaLnBrk="1" hangingPunct="1">
              <a:lnSpc>
                <a:spcPct val="80000"/>
              </a:lnSpc>
            </a:pPr>
            <a:r>
              <a:rPr lang="en-US" dirty="0" err="1"/>
              <a:t>Tarjan</a:t>
            </a:r>
            <a:r>
              <a:rPr lang="en-US" dirty="0"/>
              <a:t> DFS Procedure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3D66EFE2-B91C-FC62-2F94-7A5DC8B75457}"/>
              </a:ext>
            </a:extLst>
          </p:cNvPr>
          <p:cNvSpPr txBox="1">
            <a:spLocks/>
          </p:cNvSpPr>
          <p:nvPr/>
        </p:nvSpPr>
        <p:spPr>
          <a:xfrm>
            <a:off x="11887199" y="2382339"/>
            <a:ext cx="11914095" cy="11333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 marL="457200" marR="0" indent="-457200" algn="l" defTabSz="2438338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23000"/>
              <a:buFont typeface="Arial" panose="020B0604020202020204" pitchFamily="34" charset="0"/>
              <a:buChar char="•"/>
              <a:tabLst/>
              <a:defRPr kumimoji="0" lang="en-US" sz="40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venir Book" panose="02000503020000020003" pitchFamily="2" charset="0"/>
                <a:ea typeface="Avenir Book" panose="02000503020000020003" pitchFamily="2" charset="0"/>
                <a:cs typeface="Open Sans Light"/>
                <a:sym typeface="Helvetica Neue"/>
              </a:defRPr>
            </a:lvl1pPr>
            <a:lvl2pPr marL="1066800" marR="0" indent="-457200" algn="l" defTabSz="2438338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23000"/>
              <a:buFont typeface="Arial" panose="020B0604020202020204" pitchFamily="34" charset="0"/>
              <a:buChar char="•"/>
              <a:tabLst/>
              <a:defRPr kumimoji="0" lang="en-US" sz="40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venir Book" panose="02000503020000020003" pitchFamily="2" charset="0"/>
                <a:ea typeface="Avenir Book" panose="02000503020000020003" pitchFamily="2" charset="0"/>
                <a:cs typeface="Open Sans Light"/>
                <a:sym typeface="Helvetica Neue"/>
              </a:defRPr>
            </a:lvl2pPr>
            <a:lvl3pPr marL="1676400" marR="0" indent="-457200" algn="l" defTabSz="2438338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23000"/>
              <a:buFont typeface="Arial" panose="020B0604020202020204" pitchFamily="34" charset="0"/>
              <a:buChar char="•"/>
              <a:tabLst/>
              <a:defRPr kumimoji="0" lang="en-US" sz="40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venir Book" panose="02000503020000020003" pitchFamily="2" charset="0"/>
                <a:ea typeface="Avenir Book" panose="02000503020000020003" pitchFamily="2" charset="0"/>
                <a:cs typeface="Open Sans Light"/>
                <a:sym typeface="Helvetica Neue"/>
              </a:defRPr>
            </a:lvl3pPr>
            <a:lvl4pPr marL="2286000" marR="0" indent="-457200" algn="l" defTabSz="2438338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23000"/>
              <a:buFont typeface="Arial" panose="020B0604020202020204" pitchFamily="34" charset="0"/>
              <a:buChar char="•"/>
              <a:tabLst/>
              <a:defRPr kumimoji="0" lang="en-US" sz="40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venir Book" panose="02000503020000020003" pitchFamily="2" charset="0"/>
                <a:ea typeface="Avenir Book" panose="02000503020000020003" pitchFamily="2" charset="0"/>
                <a:cs typeface="Open Sans Light"/>
                <a:sym typeface="Helvetica Neue"/>
              </a:defRPr>
            </a:lvl4pPr>
            <a:lvl5pPr marL="2895600" marR="0" indent="-457200" algn="l" defTabSz="2438338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23000"/>
              <a:buFont typeface="Arial" panose="020B0604020202020204" pitchFamily="34" charset="0"/>
              <a:buChar char="•"/>
              <a:tabLst/>
              <a:defRPr kumimoji="0" lang="en-US" sz="40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venir Book" panose="02000503020000020003" pitchFamily="2" charset="0"/>
                <a:ea typeface="Avenir Book" panose="02000503020000020003" pitchFamily="2" charset="0"/>
                <a:cs typeface="Open Sans Light"/>
                <a:sym typeface="Helvetica Neue"/>
              </a:defRPr>
            </a:lvl5pPr>
            <a:lvl6pPr marL="36576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42672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48768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54864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marL="0" indent="0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en-ID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AE42C6A-A382-1505-486E-E0AF3B406290}"/>
                  </a:ext>
                </a:extLst>
              </p:cNvPr>
              <p:cNvSpPr>
                <a:spLocks noGrp="1"/>
              </p:cNvSpPr>
              <p:nvPr>
                <p:ph sz="quarter" idx="11"/>
              </p:nvPr>
            </p:nvSpPr>
            <p:spPr>
              <a:xfrm>
                <a:off x="968188" y="3555634"/>
                <a:ext cx="10766610" cy="10159502"/>
              </a:xfrm>
            </p:spPr>
            <p:txBody>
              <a:bodyPr>
                <a:noAutofit/>
              </a:bodyPr>
              <a:lstStyle/>
              <a:p>
                <a:pPr marL="0" indent="0">
                  <a:lnSpc>
                    <a:spcPct val="110000"/>
                  </a:lnSpc>
                  <a:spcBef>
                    <a:spcPts val="0"/>
                  </a:spcBef>
                  <a:buFont typeface="Arial" panose="020B0604020202020204" pitchFamily="34" charset="0"/>
                  <a:buNone/>
                </a:pPr>
                <a:r>
                  <a:rPr lang="en-ID" b="1" dirty="0">
                    <a:solidFill>
                      <a:schemeClr val="accent6">
                        <a:lumMod val="40000"/>
                        <a:lumOff val="6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DFS-TARJAN</a:t>
                </a:r>
                <a:r>
                  <a:rPr lang="en-ID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</a:t>
                </a:r>
                <a:r>
                  <a:rPr lang="en-ID" b="1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G, u</a:t>
                </a:r>
                <a:r>
                  <a:rPr lang="en-ID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</a:p>
              <a:p>
                <a:pPr marL="0" indent="0">
                  <a:lnSpc>
                    <a:spcPct val="110000"/>
                  </a:lnSpc>
                  <a:spcBef>
                    <a:spcPts val="0"/>
                  </a:spcBef>
                  <a:buNone/>
                </a:pPr>
                <a:r>
                  <a:rPr lang="en-ID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1     </a:t>
                </a:r>
                <a:r>
                  <a:rPr lang="en-ID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S.</a:t>
                </a:r>
                <a:r>
                  <a:rPr lang="en-ID" i="1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push</a:t>
                </a:r>
                <a:r>
                  <a:rPr lang="en-ID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</a:t>
                </a:r>
                <a:r>
                  <a:rPr lang="en-ID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u</a:t>
                </a:r>
                <a:r>
                  <a:rPr lang="en-ID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 </a:t>
                </a:r>
                <a:r>
                  <a:rPr lang="en-ID" sz="3200" dirty="0">
                    <a:solidFill>
                      <a:schemeClr val="accent4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//Push vertex into a stack</a:t>
                </a:r>
                <a:endParaRPr lang="en-ID" dirty="0">
                  <a:solidFill>
                    <a:schemeClr val="accent4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lnSpc>
                    <a:spcPct val="110000"/>
                  </a:lnSpc>
                  <a:spcBef>
                    <a:spcPts val="0"/>
                  </a:spcBef>
                  <a:buNone/>
                </a:pPr>
                <a:r>
                  <a:rPr lang="en-US" b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2 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𝑖𝑛𝑑𝑒𝑥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𝑖𝑛𝑑𝑒𝑥</m:t>
                    </m:r>
                  </m:oMath>
                </a14:m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  <a:p>
                <a:pPr marL="0" indent="0">
                  <a:lnSpc>
                    <a:spcPct val="110000"/>
                  </a:lnSpc>
                  <a:spcBef>
                    <a:spcPts val="0"/>
                  </a:spcBef>
                  <a:buNone/>
                </a:pPr>
                <a:r>
                  <a:rPr lang="en-US" b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3 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𝑜𝑛𝑆𝑡𝑎𝑐𝑘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TRUE</m:t>
                    </m:r>
                  </m:oMath>
                </a14:m>
                <a:endParaRPr lang="en-US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lnSpc>
                    <a:spcPct val="110000"/>
                  </a:lnSpc>
                  <a:spcBef>
                    <a:spcPts val="0"/>
                  </a:spcBef>
                  <a:buNone/>
                </a:pPr>
                <a:r>
                  <a:rPr lang="en-US" b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4 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𝑙𝑜𝑤𝑙𝑖𝑛𝑘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𝑖𝑛𝑑𝑒𝑥</m:t>
                    </m:r>
                  </m:oMath>
                </a14:m>
                <a:r>
                  <a:rPr lang="en-ID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  <a:p>
                <a:pPr marL="0" indent="0">
                  <a:lnSpc>
                    <a:spcPct val="110000"/>
                  </a:lnSpc>
                  <a:spcBef>
                    <a:spcPts val="0"/>
                  </a:spcBef>
                  <a:buNone/>
                </a:pPr>
                <a:r>
                  <a:rPr lang="en-US" b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5   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𝑖𝑛𝑑𝑒𝑥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++</m:t>
                    </m:r>
                  </m:oMath>
                </a14:m>
                <a:endParaRPr lang="en-ID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lnSpc>
                    <a:spcPct val="110000"/>
                  </a:lnSpc>
                  <a:spcBef>
                    <a:spcPts val="0"/>
                  </a:spcBef>
                  <a:buNone/>
                </a:pPr>
                <a:r>
                  <a:rPr lang="en-ID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6     </a:t>
                </a:r>
                <a:r>
                  <a:rPr lang="en-ID" b="1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for</a:t>
                </a:r>
                <a:r>
                  <a:rPr lang="en-ID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each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  <m:r>
                      <a:rPr lang="en-ID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ID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  <m:r>
                      <a:rPr lang="en-ID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𝐴𝑑𝑗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endParaRPr lang="en-ID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lnSpc>
                    <a:spcPct val="110000"/>
                  </a:lnSpc>
                  <a:spcBef>
                    <a:spcPts val="0"/>
                  </a:spcBef>
                  <a:buFont typeface="Arial" panose="020B0604020202020204" pitchFamily="34" charset="0"/>
                  <a:buNone/>
                </a:pPr>
                <a:r>
                  <a:rPr lang="en-ID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7         </a:t>
                </a:r>
                <a:r>
                  <a:rPr lang="en-ID" b="1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if</a:t>
                </a:r>
                <a:r>
                  <a:rPr lang="en-ID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  <m:r>
                      <a:rPr lang="en-ID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𝑖𝑛𝑑𝑒𝑥</m:t>
                    </m:r>
                    <m:r>
                      <a:rPr lang="en-ID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==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ID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ID" sz="3200" dirty="0">
                    <a:solidFill>
                      <a:schemeClr val="accent4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// visit the unvisited node</a:t>
                </a:r>
                <a:endParaRPr lang="en-ID" dirty="0">
                  <a:solidFill>
                    <a:schemeClr val="accent4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lnSpc>
                    <a:spcPct val="110000"/>
                  </a:lnSpc>
                  <a:spcBef>
                    <a:spcPts val="0"/>
                  </a:spcBef>
                  <a:buFont typeface="Arial" panose="020B0604020202020204" pitchFamily="34" charset="0"/>
                  <a:buNone/>
                </a:pPr>
                <a:r>
                  <a:rPr lang="en-ID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8             </a:t>
                </a:r>
                <a:r>
                  <a:rPr lang="en-ID" b="1" dirty="0">
                    <a:solidFill>
                      <a:schemeClr val="accent6">
                        <a:lumMod val="40000"/>
                        <a:lumOff val="6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DFS-TARJAN</a:t>
                </a:r>
                <a:r>
                  <a:rPr lang="en-ID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</a:t>
                </a:r>
                <a:r>
                  <a:rPr lang="en-ID" b="1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G</a:t>
                </a:r>
                <a:r>
                  <a:rPr lang="en-ID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ID" b="1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v</a:t>
                </a:r>
                <a:r>
                  <a:rPr lang="en-ID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</a:p>
              <a:p>
                <a:pPr marL="0" indent="0">
                  <a:lnSpc>
                    <a:spcPct val="110000"/>
                  </a:lnSpc>
                  <a:spcBef>
                    <a:spcPts val="0"/>
                  </a:spcBef>
                  <a:buFont typeface="Arial" panose="020B0604020202020204" pitchFamily="34" charset="0"/>
                  <a:buNone/>
                </a:pPr>
                <a:r>
                  <a:rPr lang="en-ID" sz="3200" dirty="0">
                    <a:solidFill>
                      <a:schemeClr val="accent4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                // After finish, update the </a:t>
                </a:r>
                <a:r>
                  <a:rPr lang="en-ID" sz="3200" dirty="0" err="1">
                    <a:solidFill>
                      <a:schemeClr val="accent4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lowlink</a:t>
                </a:r>
                <a:r>
                  <a:rPr lang="en-ID" sz="3200" dirty="0">
                    <a:solidFill>
                      <a:schemeClr val="accent4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to minimum </a:t>
                </a:r>
              </a:p>
              <a:p>
                <a:pPr marL="0" indent="0">
                  <a:lnSpc>
                    <a:spcPct val="110000"/>
                  </a:lnSpc>
                  <a:spcBef>
                    <a:spcPts val="0"/>
                  </a:spcBef>
                  <a:buFont typeface="Arial" panose="020B0604020202020204" pitchFamily="34" charset="0"/>
                  <a:buNone/>
                </a:pPr>
                <a:r>
                  <a:rPr lang="en-ID" sz="3200" dirty="0">
                    <a:solidFill>
                      <a:schemeClr val="accent4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                // between current </a:t>
                </a:r>
                <a:r>
                  <a:rPr lang="en-ID" sz="3200" dirty="0" err="1">
                    <a:solidFill>
                      <a:schemeClr val="accent4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lowlink</a:t>
                </a:r>
                <a:r>
                  <a:rPr lang="en-ID" sz="3200" dirty="0">
                    <a:solidFill>
                      <a:schemeClr val="accent4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and next </a:t>
                </a:r>
                <a:r>
                  <a:rPr lang="en-ID" sz="3200" dirty="0" err="1">
                    <a:solidFill>
                      <a:schemeClr val="accent4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lowlink</a:t>
                </a:r>
                <a:endParaRPr lang="en-ID" sz="3200" dirty="0">
                  <a:solidFill>
                    <a:schemeClr val="accent4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lnSpc>
                    <a:spcPct val="110000"/>
                  </a:lnSpc>
                  <a:spcBef>
                    <a:spcPts val="0"/>
                  </a:spcBef>
                  <a:buNone/>
                </a:pPr>
                <a:r>
                  <a:rPr lang="en-US" b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9      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𝑙𝑜𝑤𝑙𝑖𝑛𝑘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min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𝑙𝑜𝑤𝑙𝑖𝑛𝑘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𝑙𝑜𝑤𝑙𝑖𝑛𝑘</m:t>
                            </m:r>
                          </m:e>
                        </m:d>
                      </m:e>
                    </m:func>
                  </m:oMath>
                </a14:m>
                <a:r>
                  <a:rPr lang="en-US" b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AE42C6A-A382-1505-486E-E0AF3B4062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1"/>
              </p:nvPr>
            </p:nvSpPr>
            <p:spPr>
              <a:xfrm>
                <a:off x="968188" y="3555634"/>
                <a:ext cx="10766610" cy="10159502"/>
              </a:xfrm>
              <a:blipFill>
                <a:blip r:embed="rId2"/>
                <a:stretch>
                  <a:fillRect l="-2356" t="-6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10">
                <a:extLst>
                  <a:ext uri="{FF2B5EF4-FFF2-40B4-BE49-F238E27FC236}">
                    <a16:creationId xmlns:a16="http://schemas.microsoft.com/office/drawing/2014/main" id="{6086A8AE-E20C-444D-FF48-E02E74DE2AB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344401" y="3555632"/>
                <a:ext cx="11609294" cy="10159503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lIns="50800" tIns="50800" rIns="50800" bIns="50800">
                <a:normAutofit/>
              </a:bodyPr>
              <a:lstStyle>
                <a:lvl1pPr marL="457200" marR="0" indent="-457200" algn="l" defTabSz="2438338" rtl="0" eaLnBrk="1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Tx/>
                  <a:buSzPct val="123000"/>
                  <a:buFont typeface="Arial" panose="020B0604020202020204" pitchFamily="34" charset="0"/>
                  <a:buChar char="•"/>
                  <a:tabLst/>
                  <a:defRPr kumimoji="0" lang="en-US" sz="4000" b="0" i="0" u="none" strike="noStrike" cap="none" spc="0" normalizeH="0" baseline="0">
                    <a:ln>
                      <a:noFill/>
                    </a:ln>
                    <a:solidFill>
                      <a:schemeClr val="bg1"/>
                    </a:solidFill>
                    <a:effectLst/>
                    <a:uFillTx/>
                    <a:latin typeface="Avenir Book" panose="02000503020000020003" pitchFamily="2" charset="0"/>
                    <a:ea typeface="Avenir Book" panose="02000503020000020003" pitchFamily="2" charset="0"/>
                    <a:cs typeface="Open Sans Light"/>
                    <a:sym typeface="Helvetica Neue"/>
                  </a:defRPr>
                </a:lvl1pPr>
                <a:lvl2pPr marL="1066800" marR="0" indent="-457200" algn="l" defTabSz="2438338" rtl="0" eaLnBrk="1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Tx/>
                  <a:buSzPct val="123000"/>
                  <a:buFont typeface="Arial" panose="020B0604020202020204" pitchFamily="34" charset="0"/>
                  <a:buChar char="•"/>
                  <a:tabLst/>
                  <a:defRPr kumimoji="0" lang="en-US" sz="4000" b="0" i="0" u="none" strike="noStrike" cap="none" spc="0" normalizeH="0" baseline="0">
                    <a:ln>
                      <a:noFill/>
                    </a:ln>
                    <a:solidFill>
                      <a:schemeClr val="bg1"/>
                    </a:solidFill>
                    <a:effectLst/>
                    <a:uFillTx/>
                    <a:latin typeface="Avenir Book" panose="02000503020000020003" pitchFamily="2" charset="0"/>
                    <a:ea typeface="Avenir Book" panose="02000503020000020003" pitchFamily="2" charset="0"/>
                    <a:cs typeface="Open Sans Light"/>
                    <a:sym typeface="Helvetica Neue"/>
                  </a:defRPr>
                </a:lvl2pPr>
                <a:lvl3pPr marL="1676400" marR="0" indent="-457200" algn="l" defTabSz="2438338" rtl="0" eaLnBrk="1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Tx/>
                  <a:buSzPct val="123000"/>
                  <a:buFont typeface="Arial" panose="020B0604020202020204" pitchFamily="34" charset="0"/>
                  <a:buChar char="•"/>
                  <a:tabLst/>
                  <a:defRPr kumimoji="0" lang="en-US" sz="4000" b="0" i="0" u="none" strike="noStrike" cap="none" spc="0" normalizeH="0" baseline="0">
                    <a:ln>
                      <a:noFill/>
                    </a:ln>
                    <a:solidFill>
                      <a:schemeClr val="bg1"/>
                    </a:solidFill>
                    <a:effectLst/>
                    <a:uFillTx/>
                    <a:latin typeface="Avenir Book" panose="02000503020000020003" pitchFamily="2" charset="0"/>
                    <a:ea typeface="Avenir Book" panose="02000503020000020003" pitchFamily="2" charset="0"/>
                    <a:cs typeface="Open Sans Light"/>
                    <a:sym typeface="Helvetica Neue"/>
                  </a:defRPr>
                </a:lvl3pPr>
                <a:lvl4pPr marL="2286000" marR="0" indent="-457200" algn="l" defTabSz="2438338" rtl="0" eaLnBrk="1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Tx/>
                  <a:buSzPct val="123000"/>
                  <a:buFont typeface="Arial" panose="020B0604020202020204" pitchFamily="34" charset="0"/>
                  <a:buChar char="•"/>
                  <a:tabLst/>
                  <a:defRPr kumimoji="0" lang="en-US" sz="4000" b="0" i="0" u="none" strike="noStrike" cap="none" spc="0" normalizeH="0" baseline="0">
                    <a:ln>
                      <a:noFill/>
                    </a:ln>
                    <a:solidFill>
                      <a:schemeClr val="bg1"/>
                    </a:solidFill>
                    <a:effectLst/>
                    <a:uFillTx/>
                    <a:latin typeface="Avenir Book" panose="02000503020000020003" pitchFamily="2" charset="0"/>
                    <a:ea typeface="Avenir Book" panose="02000503020000020003" pitchFamily="2" charset="0"/>
                    <a:cs typeface="Open Sans Light"/>
                    <a:sym typeface="Helvetica Neue"/>
                  </a:defRPr>
                </a:lvl4pPr>
                <a:lvl5pPr marL="2895600" marR="0" indent="-457200" algn="l" defTabSz="2438338" rtl="0" eaLnBrk="1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Tx/>
                  <a:buSzPct val="123000"/>
                  <a:buFont typeface="Arial" panose="020B0604020202020204" pitchFamily="34" charset="0"/>
                  <a:buChar char="•"/>
                  <a:tabLst/>
                  <a:defRPr kumimoji="0" lang="en-US" sz="4000" b="0" i="0" u="none" strike="noStrike" cap="none" spc="0" normalizeH="0" baseline="0">
                    <a:ln>
                      <a:noFill/>
                    </a:ln>
                    <a:solidFill>
                      <a:schemeClr val="bg1"/>
                    </a:solidFill>
                    <a:effectLst/>
                    <a:uFillTx/>
                    <a:latin typeface="Avenir Book" panose="02000503020000020003" pitchFamily="2" charset="0"/>
                    <a:ea typeface="Avenir Book" panose="02000503020000020003" pitchFamily="2" charset="0"/>
                    <a:cs typeface="Open Sans Light"/>
                    <a:sym typeface="Helvetica Neue"/>
                  </a:defRPr>
                </a:lvl5pPr>
                <a:lvl6pPr marL="3657600" marR="0" indent="-609600" algn="l" defTabSz="2438338" rtl="0" eaLnBrk="1" latinLnBrk="0" hangingPunct="1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Pct val="123000"/>
                  <a:buFontTx/>
                  <a:buChar char="•"/>
                  <a:tabLst/>
                  <a:defRPr sz="4800" b="0" i="0" u="none" strike="noStrike" cap="none" spc="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6pPr>
                <a:lvl7pPr marL="4267200" marR="0" indent="-609600" algn="l" defTabSz="2438338" rtl="0" eaLnBrk="1" latinLnBrk="0" hangingPunct="1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Pct val="123000"/>
                  <a:buFontTx/>
                  <a:buChar char="•"/>
                  <a:tabLst/>
                  <a:defRPr sz="4800" b="0" i="0" u="none" strike="noStrike" cap="none" spc="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7pPr>
                <a:lvl8pPr marL="4876800" marR="0" indent="-609600" algn="l" defTabSz="2438338" rtl="0" eaLnBrk="1" latinLnBrk="0" hangingPunct="1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Pct val="123000"/>
                  <a:buFontTx/>
                  <a:buChar char="•"/>
                  <a:tabLst/>
                  <a:defRPr sz="4800" b="0" i="0" u="none" strike="noStrike" cap="none" spc="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8pPr>
                <a:lvl9pPr marL="5486400" marR="0" indent="-609600" algn="l" defTabSz="2438338" rtl="0" eaLnBrk="1" latinLnBrk="0" hangingPunct="1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Pct val="123000"/>
                  <a:buFontTx/>
                  <a:buChar char="•"/>
                  <a:tabLst/>
                  <a:defRPr sz="4800" b="0" i="0" u="none" strike="noStrike" cap="none" spc="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9pPr>
              </a:lstStyle>
              <a:p>
                <a:pPr marL="0" indent="0">
                  <a:lnSpc>
                    <a:spcPct val="110000"/>
                  </a:lnSpc>
                  <a:spcBef>
                    <a:spcPts val="0"/>
                  </a:spcBef>
                  <a:buNone/>
                </a:pPr>
                <a:r>
                  <a:rPr lang="en-ID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10         </a:t>
                </a:r>
                <a:r>
                  <a:rPr lang="en-ID" b="1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else if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𝑜𝑛𝑆𝑡𝑎𝑐𝑘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TRUE</m:t>
                    </m:r>
                  </m:oMath>
                </a14:m>
                <a:endParaRPr lang="en-US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lnSpc>
                    <a:spcPct val="110000"/>
                  </a:lnSpc>
                  <a:spcBef>
                    <a:spcPts val="0"/>
                  </a:spcBef>
                  <a:buNone/>
                </a:pPr>
                <a:r>
                  <a:rPr lang="en-US" sz="3200" dirty="0">
                    <a:solidFill>
                      <a:schemeClr val="accent4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              // If the node is still in the stack, current path must be a </a:t>
                </a:r>
              </a:p>
              <a:p>
                <a:pPr marL="0" indent="0">
                  <a:lnSpc>
                    <a:spcPct val="110000"/>
                  </a:lnSpc>
                  <a:spcBef>
                    <a:spcPts val="0"/>
                  </a:spcBef>
                  <a:buNone/>
                </a:pPr>
                <a:r>
                  <a:rPr lang="en-US" sz="3200" dirty="0">
                    <a:solidFill>
                      <a:schemeClr val="accent4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              // cycle. Update </a:t>
                </a:r>
                <a:r>
                  <a:rPr lang="en-US" sz="3200" dirty="0" err="1">
                    <a:solidFill>
                      <a:schemeClr val="accent4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lowlink</a:t>
                </a:r>
                <a:r>
                  <a:rPr lang="en-US" sz="3200" dirty="0">
                    <a:solidFill>
                      <a:schemeClr val="accent4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to the the minimum between </a:t>
                </a:r>
              </a:p>
              <a:p>
                <a:pPr marL="0" indent="0">
                  <a:lnSpc>
                    <a:spcPct val="110000"/>
                  </a:lnSpc>
                  <a:spcBef>
                    <a:spcPts val="0"/>
                  </a:spcBef>
                  <a:buNone/>
                </a:pPr>
                <a:r>
                  <a:rPr lang="en-US" sz="3200" dirty="0">
                    <a:solidFill>
                      <a:schemeClr val="accent4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              // current </a:t>
                </a:r>
                <a:r>
                  <a:rPr lang="en-US" sz="3200" dirty="0" err="1">
                    <a:solidFill>
                      <a:schemeClr val="accent4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lowlink</a:t>
                </a:r>
                <a:r>
                  <a:rPr lang="en-US" sz="3200" dirty="0">
                    <a:solidFill>
                      <a:schemeClr val="accent4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and next index</a:t>
                </a:r>
              </a:p>
              <a:p>
                <a:pPr marL="0" indent="0">
                  <a:lnSpc>
                    <a:spcPct val="110000"/>
                  </a:lnSpc>
                  <a:spcBef>
                    <a:spcPts val="0"/>
                  </a:spcBef>
                  <a:buNone/>
                </a:pPr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11            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𝑙𝑜𝑤𝑙𝑖𝑛𝑘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min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𝑙𝑜𝑤𝑙𝑖𝑛𝑘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𝑖𝑛𝑑𝑒𝑥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  <a:p>
                <a:pPr marL="0" indent="0">
                  <a:lnSpc>
                    <a:spcPct val="110000"/>
                  </a:lnSpc>
                  <a:spcBef>
                    <a:spcPts val="0"/>
                  </a:spcBef>
                  <a:buFont typeface="Arial" panose="020B0604020202020204" pitchFamily="34" charset="0"/>
                  <a:buNone/>
                </a:pPr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12     </a:t>
                </a:r>
                <a:r>
                  <a:rPr lang="en-US" b="1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if</a:t>
                </a:r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r>
                      <a:rPr lang="en-ID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𝑖𝑛𝑑𝑒𝑥</m:t>
                    </m:r>
                    <m:r>
                      <a:rPr lang="en-ID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𝑙𝑜𝑤𝑙𝑖𝑛𝑘</m:t>
                    </m:r>
                  </m:oMath>
                </a14:m>
                <a:endParaRPr lang="en-ID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lnSpc>
                    <a:spcPct val="110000"/>
                  </a:lnSpc>
                  <a:spcBef>
                    <a:spcPts val="0"/>
                  </a:spcBef>
                  <a:buFont typeface="Arial" panose="020B0604020202020204" pitchFamily="34" charset="0"/>
                  <a:buNone/>
                </a:pPr>
                <a:r>
                  <a:rPr lang="en-ID" sz="3200" dirty="0">
                    <a:solidFill>
                      <a:schemeClr val="accent4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         // If true, then current node must be the root of SCC. We   </a:t>
                </a:r>
              </a:p>
              <a:p>
                <a:pPr marL="0" indent="0">
                  <a:lnSpc>
                    <a:spcPct val="110000"/>
                  </a:lnSpc>
                  <a:spcBef>
                    <a:spcPts val="0"/>
                  </a:spcBef>
                  <a:buFont typeface="Arial" panose="020B0604020202020204" pitchFamily="34" charset="0"/>
                  <a:buNone/>
                </a:pPr>
                <a:r>
                  <a:rPr lang="en-ID" sz="3200" dirty="0">
                    <a:solidFill>
                      <a:schemeClr val="accent4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         // pop the stack and generate the SCC. </a:t>
                </a:r>
              </a:p>
              <a:p>
                <a:pPr marL="0" indent="0">
                  <a:lnSpc>
                    <a:spcPct val="110000"/>
                  </a:lnSpc>
                  <a:spcBef>
                    <a:spcPts val="0"/>
                  </a:spcBef>
                  <a:buNone/>
                </a:pPr>
                <a:r>
                  <a:rPr lang="en-ID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13         </a:t>
                </a:r>
                <a:r>
                  <a:rPr lang="en-ID" b="1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print</a:t>
                </a:r>
                <a:r>
                  <a:rPr lang="en-ID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“SCC: “</a:t>
                </a:r>
              </a:p>
              <a:p>
                <a:pPr marL="0" indent="0">
                  <a:lnSpc>
                    <a:spcPct val="110000"/>
                  </a:lnSpc>
                  <a:spcBef>
                    <a:spcPts val="0"/>
                  </a:spcBef>
                  <a:buNone/>
                </a:pPr>
                <a:r>
                  <a:rPr lang="en-ID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14         </a:t>
                </a:r>
                <a:r>
                  <a:rPr lang="en-ID" b="1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repeat</a:t>
                </a:r>
              </a:p>
              <a:p>
                <a:pPr marL="0" indent="0">
                  <a:lnSpc>
                    <a:spcPct val="110000"/>
                  </a:lnSpc>
                  <a:spcBef>
                    <a:spcPts val="0"/>
                  </a:spcBef>
                  <a:buNone/>
                </a:pPr>
                <a:r>
                  <a:rPr lang="en-US" b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14     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𝑝𝑜𝑝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()</m:t>
                    </m:r>
                  </m:oMath>
                </a14:m>
                <a:r>
                  <a:rPr lang="en-ID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  <a:p>
                <a:pPr marL="0" indent="0">
                  <a:lnSpc>
                    <a:spcPct val="110000"/>
                  </a:lnSpc>
                  <a:spcBef>
                    <a:spcPts val="0"/>
                  </a:spcBef>
                  <a:buNone/>
                </a:pPr>
                <a:r>
                  <a:rPr lang="en-US" b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15     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𝑜𝑛𝑆𝑡𝑎𝑐𝑘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FALSE</m:t>
                    </m:r>
                  </m:oMath>
                </a14:m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  <a:p>
                <a:pPr marL="0" indent="0">
                  <a:lnSpc>
                    <a:spcPct val="110000"/>
                  </a:lnSpc>
                  <a:spcBef>
                    <a:spcPts val="0"/>
                  </a:spcBef>
                  <a:buNone/>
                </a:pPr>
                <a:r>
                  <a:rPr lang="en-ID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16             </a:t>
                </a:r>
                <a:r>
                  <a:rPr lang="en-ID" b="1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print</a:t>
                </a:r>
                <a:r>
                  <a:rPr lang="en-ID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ID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v</a:t>
                </a:r>
              </a:p>
              <a:p>
                <a:pPr marL="0" indent="0">
                  <a:lnSpc>
                    <a:spcPct val="110000"/>
                  </a:lnSpc>
                  <a:spcBef>
                    <a:spcPts val="0"/>
                  </a:spcBef>
                  <a:buNone/>
                </a:pPr>
                <a:r>
                  <a:rPr lang="en-ID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17         </a:t>
                </a:r>
                <a:r>
                  <a:rPr lang="en-ID" b="1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until</a:t>
                </a:r>
                <a:r>
                  <a:rPr lang="en-ID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r>
                      <a:rPr lang="en-ID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v</m:t>
                    </m:r>
                  </m:oMath>
                </a14:m>
                <a:r>
                  <a:rPr lang="en-ID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</a:p>
            </p:txBody>
          </p:sp>
        </mc:Choice>
        <mc:Fallback xmlns="">
          <p:sp>
            <p:nvSpPr>
              <p:cNvPr id="6" name="Content Placeholder 10">
                <a:extLst>
                  <a:ext uri="{FF2B5EF4-FFF2-40B4-BE49-F238E27FC236}">
                    <a16:creationId xmlns:a16="http://schemas.microsoft.com/office/drawing/2014/main" id="{6086A8AE-E20C-444D-FF48-E02E74DE2A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44401" y="3555632"/>
                <a:ext cx="11609294" cy="10159503"/>
              </a:xfrm>
              <a:prstGeom prst="rect">
                <a:avLst/>
              </a:prstGeom>
              <a:blipFill>
                <a:blip r:embed="rId3"/>
                <a:stretch>
                  <a:fillRect l="-2298" t="-624" r="-219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0489197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dirty="0" err="1"/>
              <a:t>Tarjan’s</a:t>
            </a:r>
            <a:r>
              <a:rPr lang="en-US" dirty="0"/>
              <a:t> SCC Algorithm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57AA8DB-FF98-6720-58F3-A42ECAFC2CC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Simulation</a:t>
            </a:r>
          </a:p>
        </p:txBody>
      </p:sp>
      <p:sp>
        <p:nvSpPr>
          <p:cNvPr id="2" name="AutoShape 2" descr="https://cis.temple.edu/~pwang/3223-DA/Lecture/Figure-6-MG.JPG"/>
          <p:cNvSpPr>
            <a:spLocks noChangeAspect="1" noChangeArrowheads="1"/>
          </p:cNvSpPr>
          <p:nvPr/>
        </p:nvSpPr>
        <p:spPr bwMode="auto">
          <a:xfrm>
            <a:off x="3359150" y="-288925"/>
            <a:ext cx="609600" cy="609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endParaRPr lang="en-US" sz="4800"/>
          </a:p>
        </p:txBody>
      </p:sp>
      <p:sp>
        <p:nvSpPr>
          <p:cNvPr id="4" name="AutoShape 4" descr="https://cis.temple.edu/~pwang/3223-DA/Lecture/Figure-6-MG.JPG"/>
          <p:cNvSpPr>
            <a:spLocks noChangeAspect="1" noChangeArrowheads="1"/>
          </p:cNvSpPr>
          <p:nvPr/>
        </p:nvSpPr>
        <p:spPr bwMode="auto">
          <a:xfrm>
            <a:off x="3663950" y="15875"/>
            <a:ext cx="609600" cy="609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endParaRPr lang="en-US" sz="480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77C2B6E-A84E-093D-C442-8A31967A7C2B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3551" y="3932826"/>
            <a:ext cx="16656897" cy="8531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918681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5AFB2-F98B-F9A1-BFED-302C66770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Exercises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742D9A-DEE4-20BE-BFA0-54E33F08608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19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DF581D-4B89-4E12-FE51-414D07768897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dirty="0"/>
              <a:t>Find the Strongly Connected Components using </a:t>
            </a:r>
            <a:r>
              <a:rPr lang="en-US" dirty="0" err="1"/>
              <a:t>Tarjan’s</a:t>
            </a:r>
            <a:r>
              <a:rPr lang="en-US" dirty="0"/>
              <a:t> SCC Algorithm  </a:t>
            </a:r>
          </a:p>
          <a:p>
            <a:pPr eaLnBrk="1" hangingPunct="1">
              <a:buFontTx/>
              <a:buNone/>
            </a:pPr>
            <a:endParaRPr lang="en-US" dirty="0"/>
          </a:p>
          <a:p>
            <a:pPr eaLnBrk="1" hangingPunct="1"/>
            <a:endParaRPr lang="en-US" dirty="0"/>
          </a:p>
          <a:p>
            <a:endParaRPr lang="en-US" dirty="0"/>
          </a:p>
          <a:p>
            <a:pPr eaLnBrk="1" hangingPunct="1"/>
            <a:endParaRPr lang="en-US"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F292E6C0-7499-3E0B-7787-27E0B15B6C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2890" y="5537008"/>
            <a:ext cx="7138219" cy="73481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94584961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10206-6767-242C-481B-C58FF282B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References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6393A9-E124-F6F9-B19C-8C1C1A536E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4F54C3-2409-4611-087C-4EECFA77448D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Thomas H. </a:t>
            </a:r>
            <a:r>
              <a:rPr lang="en-US" dirty="0" err="1"/>
              <a:t>Cormen</a:t>
            </a:r>
            <a:r>
              <a:rPr lang="en-US" dirty="0"/>
              <a:t>. (2022). Introduction to algorithms: Fourth edition. The MIT Press. Chapter 20.</a:t>
            </a:r>
          </a:p>
          <a:p>
            <a:r>
              <a:rPr lang="en-US" dirty="0"/>
              <a:t>https://</a:t>
            </a:r>
            <a:r>
              <a:rPr lang="en-US" dirty="0" err="1"/>
              <a:t>stackdiary.com</a:t>
            </a:r>
            <a:r>
              <a:rPr lang="en-US" dirty="0"/>
              <a:t>/glossary/</a:t>
            </a:r>
            <a:r>
              <a:rPr lang="en-US" dirty="0" err="1"/>
              <a:t>tarjans</a:t>
            </a:r>
            <a:r>
              <a:rPr lang="en-US" dirty="0"/>
              <a:t>-algorithm/</a:t>
            </a:r>
          </a:p>
          <a:p>
            <a:r>
              <a:rPr lang="en-US" dirty="0"/>
              <a:t>https://</a:t>
            </a:r>
            <a:r>
              <a:rPr lang="en-US" dirty="0" err="1"/>
              <a:t>www.baeldung.com</a:t>
            </a:r>
            <a:r>
              <a:rPr lang="en-US" dirty="0"/>
              <a:t>/cs/depth-first-search-intro</a:t>
            </a:r>
          </a:p>
        </p:txBody>
      </p:sp>
    </p:spTree>
    <p:extLst>
      <p:ext uri="{BB962C8B-B14F-4D97-AF65-F5344CB8AC3E}">
        <p14:creationId xmlns:p14="http://schemas.microsoft.com/office/powerpoint/2010/main" val="2704527745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19A05A5-95E8-3650-1A08-2BEC267CC6F6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cap="none" dirty="0"/>
              <a:t>GRAPH: SCC</a:t>
            </a: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1DB4F1F-BBE4-D8DD-07CE-323E6B80B0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729075E-F5CE-8173-6979-ECEF28B9D32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September, 2023</a:t>
            </a:r>
          </a:p>
        </p:txBody>
      </p:sp>
    </p:spTree>
    <p:extLst>
      <p:ext uri="{BB962C8B-B14F-4D97-AF65-F5344CB8AC3E}">
        <p14:creationId xmlns:p14="http://schemas.microsoft.com/office/powerpoint/2010/main" val="359880274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9AEF6-3D06-95C4-8CC4-2021BE8626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Outline Materials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5B858E-1FFC-7556-AB3F-24E9101773F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Session 19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DBC106-FF37-AB10-1DEF-3DB3616C74D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167377" y="4013200"/>
            <a:ext cx="20057623" cy="7831636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sz="4400" dirty="0"/>
              <a:t>Strongly connected definition</a:t>
            </a:r>
          </a:p>
          <a:p>
            <a:pPr>
              <a:spcBef>
                <a:spcPts val="0"/>
              </a:spcBef>
            </a:pPr>
            <a:r>
              <a:rPr lang="en-US" sz="4400" dirty="0" err="1"/>
              <a:t>Tarjan's</a:t>
            </a:r>
            <a:r>
              <a:rPr lang="en-US" sz="4400" dirty="0"/>
              <a:t> SCC algorithm</a:t>
            </a:r>
          </a:p>
        </p:txBody>
      </p:sp>
    </p:spTree>
    <p:extLst>
      <p:ext uri="{BB962C8B-B14F-4D97-AF65-F5344CB8AC3E}">
        <p14:creationId xmlns:p14="http://schemas.microsoft.com/office/powerpoint/2010/main" val="3560484083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2A099-486C-E577-CF3F-8E71B3FF8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Learning outcomes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5EC1B4-0DA6-8E99-E721-1C81D46DB1B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D0C040-325D-C8B2-5C75-121C0DEB8B4B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4000" b="1" dirty="0"/>
              <a:t>LO 1: Explain fundamental concept of analysis algorithms</a:t>
            </a:r>
          </a:p>
          <a:p>
            <a:r>
              <a:rPr lang="en-US" sz="4000" b="1" dirty="0">
                <a:solidFill>
                  <a:schemeClr val="accent4"/>
                </a:solidFill>
              </a:rPr>
              <a:t>LO 2: Apply algorithm techniques and methods</a:t>
            </a:r>
          </a:p>
          <a:p>
            <a:r>
              <a:rPr lang="en-US" sz="4000" b="1" dirty="0">
                <a:solidFill>
                  <a:schemeClr val="accent4"/>
                </a:solidFill>
              </a:rPr>
              <a:t>LO 3: Solve a problem using specific algorithm. </a:t>
            </a:r>
          </a:p>
          <a:p>
            <a:r>
              <a:rPr lang="en-US" sz="4000" b="1" dirty="0"/>
              <a:t>LO 4: Compare several algorithm design methods</a:t>
            </a:r>
          </a:p>
          <a:p>
            <a:endParaRPr lang="en-US" sz="4000" b="1" dirty="0"/>
          </a:p>
          <a:p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958164158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dirty="0"/>
              <a:t>Strongly connected definition</a:t>
            </a:r>
          </a:p>
        </p:txBody>
      </p:sp>
      <p:sp>
        <p:nvSpPr>
          <p:cNvPr id="3076" name="Rectangle 3"/>
          <p:cNvSpPr>
            <a:spLocks noGrp="1" noChangeArrowheads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eaLnBrk="1" hangingPunct="1">
              <a:lnSpc>
                <a:spcPct val="80000"/>
              </a:lnSpc>
            </a:pPr>
            <a:r>
              <a:rPr lang="en-US" dirty="0"/>
              <a:t>Connected Components</a:t>
            </a:r>
            <a:endParaRPr lang="en-US" b="1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809C0C2-56CF-D5C5-4B2B-FD32C76DA3E2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pPr eaLnBrk="1" hangingPunct="1">
              <a:lnSpc>
                <a:spcPct val="80000"/>
              </a:lnSpc>
            </a:pPr>
            <a:r>
              <a:rPr lang="en-US" sz="4400" dirty="0"/>
              <a:t>An undirected graph can be partitioned into several connected components</a:t>
            </a:r>
          </a:p>
          <a:p>
            <a:pPr eaLnBrk="1" hangingPunct="1">
              <a:lnSpc>
                <a:spcPct val="80000"/>
              </a:lnSpc>
            </a:pPr>
            <a:r>
              <a:rPr lang="en-US" sz="4400" dirty="0"/>
              <a:t>A connected component is a </a:t>
            </a:r>
            <a:r>
              <a:rPr lang="en-US" sz="4400" b="1" dirty="0"/>
              <a:t>maximal</a:t>
            </a:r>
            <a:r>
              <a:rPr lang="en-US" sz="4400" dirty="0"/>
              <a:t> </a:t>
            </a:r>
            <a:r>
              <a:rPr lang="en-US" sz="4400" b="1" dirty="0"/>
              <a:t>subset</a:t>
            </a:r>
            <a:r>
              <a:rPr lang="en-US" sz="4400" dirty="0"/>
              <a:t> of the vertices such that each pair of vertices is reachable from </a:t>
            </a:r>
            <a:r>
              <a:rPr lang="en-US" sz="4400" b="1" dirty="0"/>
              <a:t>each other</a:t>
            </a:r>
          </a:p>
          <a:p>
            <a:endParaRPr lang="en-US" sz="44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7980" y="6440296"/>
            <a:ext cx="4896544" cy="54045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36252" y="6440295"/>
            <a:ext cx="5054607" cy="54045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9426252" y="12031792"/>
            <a:ext cx="4896544" cy="877854"/>
          </a:xfrm>
          <a:prstGeom prst="rect">
            <a:avLst/>
          </a:prstGeom>
        </p:spPr>
        <p:txBody>
          <a:bodyPr vert="horz" lIns="182880" tIns="91440" rIns="182880" bIns="9144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80000"/>
              </a:lnSpc>
              <a:buNone/>
            </a:pPr>
            <a:r>
              <a:rPr lang="en-US" sz="2800" b="1" dirty="0">
                <a:solidFill>
                  <a:schemeClr val="bg2">
                    <a:lumMod val="10000"/>
                  </a:schemeClr>
                </a:solidFill>
              </a:rPr>
              <a:t>An undirected graph with 3 connected components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dirty="0"/>
              <a:t>Strongly connected definition</a:t>
            </a:r>
          </a:p>
        </p:txBody>
      </p:sp>
      <p:sp>
        <p:nvSpPr>
          <p:cNvPr id="3076" name="Rectangle 3"/>
          <p:cNvSpPr>
            <a:spLocks noGrp="1" noChangeArrowheads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eaLnBrk="1" hangingPunct="1">
              <a:lnSpc>
                <a:spcPct val="80000"/>
              </a:lnSpc>
            </a:pPr>
            <a:r>
              <a:rPr lang="en-US" dirty="0"/>
              <a:t>Connected Components</a:t>
            </a:r>
            <a:endParaRPr lang="en-US" b="1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809C0C2-56CF-D5C5-4B2B-FD32C76DA3E2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pPr eaLnBrk="1" hangingPunct="1">
              <a:lnSpc>
                <a:spcPct val="80000"/>
              </a:lnSpc>
            </a:pPr>
            <a:r>
              <a:rPr lang="en-US" sz="4400" dirty="0"/>
              <a:t>We can find these components using </a:t>
            </a:r>
            <a:r>
              <a:rPr lang="en-US" sz="4400" dirty="0">
                <a:solidFill>
                  <a:schemeClr val="accent4"/>
                </a:solidFill>
              </a:rPr>
              <a:t>depth-first search </a:t>
            </a:r>
            <a:r>
              <a:rPr lang="en-US" sz="4400" dirty="0"/>
              <a:t>/ breadth-first search</a:t>
            </a:r>
          </a:p>
          <a:p>
            <a:pPr eaLnBrk="1" hangingPunct="1">
              <a:lnSpc>
                <a:spcPct val="80000"/>
              </a:lnSpc>
            </a:pPr>
            <a:r>
              <a:rPr lang="en-US" sz="4400" dirty="0"/>
              <a:t>Pick some vertex that we don’t know anything about and do a depth-first or bread-first search out from it.</a:t>
            </a:r>
          </a:p>
          <a:p>
            <a:pPr eaLnBrk="1" hangingPunct="1">
              <a:lnSpc>
                <a:spcPct val="80000"/>
              </a:lnSpc>
            </a:pPr>
            <a:r>
              <a:rPr lang="en-US" sz="4400" dirty="0"/>
              <a:t>All vertices that can be reached from that starting vertex </a:t>
            </a:r>
            <a:r>
              <a:rPr lang="en-US" sz="4400" dirty="0">
                <a:solidFill>
                  <a:schemeClr val="accent4"/>
                </a:solidFill>
              </a:rPr>
              <a:t>belong to the same component</a:t>
            </a:r>
          </a:p>
          <a:p>
            <a:pPr eaLnBrk="1" hangingPunct="1">
              <a:lnSpc>
                <a:spcPct val="80000"/>
              </a:lnSpc>
            </a:pPr>
            <a:r>
              <a:rPr lang="en-US" sz="4400" dirty="0"/>
              <a:t>Repeat this process for the remaining unvisited vertices until all vertices are visited and you will have all the components from that graph.</a:t>
            </a:r>
          </a:p>
          <a:p>
            <a:pPr eaLnBrk="1" hangingPunct="1">
              <a:lnSpc>
                <a:spcPct val="80000"/>
              </a:lnSpc>
            </a:pPr>
            <a:r>
              <a:rPr lang="en-US" sz="4400" dirty="0"/>
              <a:t>Time complexity is O( V+E ), where V is the number of vertices and E is the number of edges.</a:t>
            </a:r>
          </a:p>
          <a:p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329058497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dirty="0"/>
              <a:t>Strongly Connected Definition</a:t>
            </a:r>
          </a:p>
        </p:txBody>
      </p:sp>
      <p:sp>
        <p:nvSpPr>
          <p:cNvPr id="5124" name="Rectangle 4"/>
          <p:cNvSpPr>
            <a:spLocks noGrp="1" noChangeArrowheads="1"/>
          </p:cNvSpPr>
          <p:nvPr>
            <p:ph type="body" sz="quarter" idx="10"/>
          </p:nvPr>
        </p:nvSpPr>
        <p:spPr>
          <a:xfrm>
            <a:off x="2167377" y="2419728"/>
            <a:ext cx="13377423" cy="803546"/>
          </a:xfrm>
        </p:spPr>
        <p:txBody>
          <a:bodyPr>
            <a:normAutofit/>
          </a:bodyPr>
          <a:lstStyle/>
          <a:p>
            <a:pPr eaLnBrk="1" hangingPunct="1">
              <a:lnSpc>
                <a:spcPct val="80000"/>
              </a:lnSpc>
            </a:pPr>
            <a:r>
              <a:rPr lang="en-US" dirty="0"/>
              <a:t>Original DFS Procedure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10">
                <a:extLst>
                  <a:ext uri="{FF2B5EF4-FFF2-40B4-BE49-F238E27FC236}">
                    <a16:creationId xmlns:a16="http://schemas.microsoft.com/office/drawing/2014/main" id="{2D0C5B1C-5744-7832-B1C8-346A7B7DFA1D}"/>
                  </a:ext>
                </a:extLst>
              </p:cNvPr>
              <p:cNvSpPr>
                <a:spLocks noGrp="1"/>
              </p:cNvSpPr>
              <p:nvPr>
                <p:ph sz="quarter" idx="11"/>
              </p:nvPr>
            </p:nvSpPr>
            <p:spPr>
              <a:xfrm>
                <a:off x="2167377" y="4125886"/>
                <a:ext cx="10024623" cy="852331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48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INIT(</a:t>
                </a:r>
                <a:r>
                  <a:rPr lang="en-US" sz="4800" b="1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G</a:t>
                </a:r>
                <a:r>
                  <a:rPr lang="en-US" sz="48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</a:p>
              <a:p>
                <a:pPr marL="0" indent="0">
                  <a:buNone/>
                </a:pPr>
                <a:r>
                  <a:rPr lang="en-US" sz="4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1     </a:t>
                </a:r>
                <a:r>
                  <a:rPr lang="en-US" sz="48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for</a:t>
                </a:r>
                <a:r>
                  <a:rPr lang="en-US" sz="4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each vertex </a:t>
                </a:r>
                <a14:m>
                  <m:oMath xmlns:m="http://schemas.openxmlformats.org/officeDocument/2006/math">
                    <m:r>
                      <a:rPr lang="en-US" sz="4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r>
                      <a:rPr lang="en-US" sz="4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4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  <m:r>
                      <a:rPr lang="en-US" sz="4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4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</m:oMath>
                </a14:m>
                <a:endParaRPr lang="en-US" sz="48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sz="4800" b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2       </a:t>
                </a:r>
                <a14:m>
                  <m:oMath xmlns:m="http://schemas.openxmlformats.org/officeDocument/2006/math">
                    <m:r>
                      <a:rPr lang="en-US" sz="4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r>
                      <a:rPr lang="en-US" sz="4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4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𝑣𝑖𝑠𝑖𝑡𝑒𝑑</m:t>
                    </m:r>
                    <m:r>
                      <a:rPr lang="en-US" sz="4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4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FALSE</m:t>
                    </m:r>
                  </m:oMath>
                </a14:m>
                <a:r>
                  <a:rPr lang="en-US" sz="4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  <a:p>
                <a:pPr marL="0" indent="0">
                  <a:buNone/>
                </a:pPr>
                <a:r>
                  <a:rPr lang="en-US" sz="4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3     </a:t>
                </a:r>
                <a:r>
                  <a:rPr lang="en-US" sz="48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for</a:t>
                </a:r>
                <a:r>
                  <a:rPr lang="en-US" sz="4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each vertex </a:t>
                </a:r>
                <a14:m>
                  <m:oMath xmlns:m="http://schemas.openxmlformats.org/officeDocument/2006/math">
                    <m:r>
                      <a:rPr lang="en-US" sz="4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r>
                      <a:rPr lang="en-US" sz="4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4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  <m:r>
                      <a:rPr lang="en-US" sz="4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4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</m:oMath>
                </a14:m>
                <a:endParaRPr lang="en-US" sz="48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sz="4800" b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4         </a:t>
                </a:r>
                <a:r>
                  <a:rPr lang="en-US" sz="48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if</a:t>
                </a:r>
                <a:r>
                  <a:rPr lang="en-US" sz="4800" b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4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r>
                      <a:rPr lang="en-US" sz="4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4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𝑣𝑖𝑠𝑖𝑡𝑒𝑑</m:t>
                    </m:r>
                    <m:r>
                      <a:rPr lang="en-US" sz="4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==</m:t>
                    </m:r>
                    <m:r>
                      <m:rPr>
                        <m:sty m:val="p"/>
                      </m:rPr>
                      <a:rPr lang="en-US" sz="4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FALSE</m:t>
                    </m:r>
                  </m:oMath>
                </a14:m>
                <a:r>
                  <a:rPr lang="en-US" sz="4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  <a:p>
                <a:pPr marL="0" indent="0">
                  <a:buNone/>
                </a:pPr>
                <a:r>
                  <a:rPr lang="en-US" sz="4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5             DFS(</a:t>
                </a:r>
                <a:r>
                  <a:rPr lang="en-US" sz="48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G, u</a:t>
                </a:r>
                <a:r>
                  <a:rPr lang="en-US" sz="4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</a:p>
              <a:p>
                <a:pPr marL="0" indent="0">
                  <a:buNone/>
                </a:pPr>
                <a:endParaRPr lang="en-US" sz="48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48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742950" indent="-742950">
                  <a:buAutoNum type="arabicPlain"/>
                </a:pPr>
                <a:endParaRPr lang="en-US" sz="48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48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Content Placeholder 10">
                <a:extLst>
                  <a:ext uri="{FF2B5EF4-FFF2-40B4-BE49-F238E27FC236}">
                    <a16:creationId xmlns:a16="http://schemas.microsoft.com/office/drawing/2014/main" id="{2D0C5B1C-5744-7832-B1C8-346A7B7DFA1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1"/>
              </p:nvPr>
            </p:nvSpPr>
            <p:spPr>
              <a:xfrm>
                <a:off x="2167377" y="4125886"/>
                <a:ext cx="10024623" cy="8523314"/>
              </a:xfrm>
              <a:blipFill>
                <a:blip r:embed="rId2"/>
                <a:stretch>
                  <a:fillRect l="-3161" t="-16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10">
                <a:extLst>
                  <a:ext uri="{FF2B5EF4-FFF2-40B4-BE49-F238E27FC236}">
                    <a16:creationId xmlns:a16="http://schemas.microsoft.com/office/drawing/2014/main" id="{3D66EFE2-B91C-FC62-2F94-7A5DC8B7545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192000" y="4125886"/>
                <a:ext cx="10024623" cy="8523314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lIns="50800" tIns="50800" rIns="50800" bIns="50800">
                <a:normAutofit/>
              </a:bodyPr>
              <a:lstStyle>
                <a:lvl1pPr marL="457200" marR="0" indent="-457200" algn="l" defTabSz="2438338" rtl="0" eaLnBrk="1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Tx/>
                  <a:buSzPct val="123000"/>
                  <a:buFont typeface="Arial" panose="020B0604020202020204" pitchFamily="34" charset="0"/>
                  <a:buChar char="•"/>
                  <a:tabLst/>
                  <a:defRPr kumimoji="0" lang="en-US" sz="4000" b="0" i="0" u="none" strike="noStrike" cap="none" spc="0" normalizeH="0" baseline="0">
                    <a:ln>
                      <a:noFill/>
                    </a:ln>
                    <a:solidFill>
                      <a:schemeClr val="bg1"/>
                    </a:solidFill>
                    <a:effectLst/>
                    <a:uFillTx/>
                    <a:latin typeface="Avenir Book" panose="02000503020000020003" pitchFamily="2" charset="0"/>
                    <a:ea typeface="Avenir Book" panose="02000503020000020003" pitchFamily="2" charset="0"/>
                    <a:cs typeface="Open Sans Light"/>
                    <a:sym typeface="Helvetica Neue"/>
                  </a:defRPr>
                </a:lvl1pPr>
                <a:lvl2pPr marL="1066800" marR="0" indent="-457200" algn="l" defTabSz="2438338" rtl="0" eaLnBrk="1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Tx/>
                  <a:buSzPct val="123000"/>
                  <a:buFont typeface="Arial" panose="020B0604020202020204" pitchFamily="34" charset="0"/>
                  <a:buChar char="•"/>
                  <a:tabLst/>
                  <a:defRPr kumimoji="0" lang="en-US" sz="4000" b="0" i="0" u="none" strike="noStrike" cap="none" spc="0" normalizeH="0" baseline="0">
                    <a:ln>
                      <a:noFill/>
                    </a:ln>
                    <a:solidFill>
                      <a:schemeClr val="bg1"/>
                    </a:solidFill>
                    <a:effectLst/>
                    <a:uFillTx/>
                    <a:latin typeface="Avenir Book" panose="02000503020000020003" pitchFamily="2" charset="0"/>
                    <a:ea typeface="Avenir Book" panose="02000503020000020003" pitchFamily="2" charset="0"/>
                    <a:cs typeface="Open Sans Light"/>
                    <a:sym typeface="Helvetica Neue"/>
                  </a:defRPr>
                </a:lvl2pPr>
                <a:lvl3pPr marL="1676400" marR="0" indent="-457200" algn="l" defTabSz="2438338" rtl="0" eaLnBrk="1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Tx/>
                  <a:buSzPct val="123000"/>
                  <a:buFont typeface="Arial" panose="020B0604020202020204" pitchFamily="34" charset="0"/>
                  <a:buChar char="•"/>
                  <a:tabLst/>
                  <a:defRPr kumimoji="0" lang="en-US" sz="4000" b="0" i="0" u="none" strike="noStrike" cap="none" spc="0" normalizeH="0" baseline="0">
                    <a:ln>
                      <a:noFill/>
                    </a:ln>
                    <a:solidFill>
                      <a:schemeClr val="bg1"/>
                    </a:solidFill>
                    <a:effectLst/>
                    <a:uFillTx/>
                    <a:latin typeface="Avenir Book" panose="02000503020000020003" pitchFamily="2" charset="0"/>
                    <a:ea typeface="Avenir Book" panose="02000503020000020003" pitchFamily="2" charset="0"/>
                    <a:cs typeface="Open Sans Light"/>
                    <a:sym typeface="Helvetica Neue"/>
                  </a:defRPr>
                </a:lvl3pPr>
                <a:lvl4pPr marL="2286000" marR="0" indent="-457200" algn="l" defTabSz="2438338" rtl="0" eaLnBrk="1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Tx/>
                  <a:buSzPct val="123000"/>
                  <a:buFont typeface="Arial" panose="020B0604020202020204" pitchFamily="34" charset="0"/>
                  <a:buChar char="•"/>
                  <a:tabLst/>
                  <a:defRPr kumimoji="0" lang="en-US" sz="4000" b="0" i="0" u="none" strike="noStrike" cap="none" spc="0" normalizeH="0" baseline="0">
                    <a:ln>
                      <a:noFill/>
                    </a:ln>
                    <a:solidFill>
                      <a:schemeClr val="bg1"/>
                    </a:solidFill>
                    <a:effectLst/>
                    <a:uFillTx/>
                    <a:latin typeface="Avenir Book" panose="02000503020000020003" pitchFamily="2" charset="0"/>
                    <a:ea typeface="Avenir Book" panose="02000503020000020003" pitchFamily="2" charset="0"/>
                    <a:cs typeface="Open Sans Light"/>
                    <a:sym typeface="Helvetica Neue"/>
                  </a:defRPr>
                </a:lvl4pPr>
                <a:lvl5pPr marL="2895600" marR="0" indent="-457200" algn="l" defTabSz="2438338" rtl="0" eaLnBrk="1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Tx/>
                  <a:buSzPct val="123000"/>
                  <a:buFont typeface="Arial" panose="020B0604020202020204" pitchFamily="34" charset="0"/>
                  <a:buChar char="•"/>
                  <a:tabLst/>
                  <a:defRPr kumimoji="0" lang="en-US" sz="4000" b="0" i="0" u="none" strike="noStrike" cap="none" spc="0" normalizeH="0" baseline="0">
                    <a:ln>
                      <a:noFill/>
                    </a:ln>
                    <a:solidFill>
                      <a:schemeClr val="bg1"/>
                    </a:solidFill>
                    <a:effectLst/>
                    <a:uFillTx/>
                    <a:latin typeface="Avenir Book" panose="02000503020000020003" pitchFamily="2" charset="0"/>
                    <a:ea typeface="Avenir Book" panose="02000503020000020003" pitchFamily="2" charset="0"/>
                    <a:cs typeface="Open Sans Light"/>
                    <a:sym typeface="Helvetica Neue"/>
                  </a:defRPr>
                </a:lvl5pPr>
                <a:lvl6pPr marL="3657600" marR="0" indent="-609600" algn="l" defTabSz="2438338" rtl="0" eaLnBrk="1" latinLnBrk="0" hangingPunct="1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Pct val="123000"/>
                  <a:buFontTx/>
                  <a:buChar char="•"/>
                  <a:tabLst/>
                  <a:defRPr sz="4800" b="0" i="0" u="none" strike="noStrike" cap="none" spc="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6pPr>
                <a:lvl7pPr marL="4267200" marR="0" indent="-609600" algn="l" defTabSz="2438338" rtl="0" eaLnBrk="1" latinLnBrk="0" hangingPunct="1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Pct val="123000"/>
                  <a:buFontTx/>
                  <a:buChar char="•"/>
                  <a:tabLst/>
                  <a:defRPr sz="4800" b="0" i="0" u="none" strike="noStrike" cap="none" spc="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7pPr>
                <a:lvl8pPr marL="4876800" marR="0" indent="-609600" algn="l" defTabSz="2438338" rtl="0" eaLnBrk="1" latinLnBrk="0" hangingPunct="1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Pct val="123000"/>
                  <a:buFontTx/>
                  <a:buChar char="•"/>
                  <a:tabLst/>
                  <a:defRPr sz="4800" b="0" i="0" u="none" strike="noStrike" cap="none" spc="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8pPr>
                <a:lvl9pPr marL="5486400" marR="0" indent="-609600" algn="l" defTabSz="2438338" rtl="0" eaLnBrk="1" latinLnBrk="0" hangingPunct="1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Pct val="123000"/>
                  <a:buFontTx/>
                  <a:buChar char="•"/>
                  <a:tabLst/>
                  <a:defRPr sz="4800" b="0" i="0" u="none" strike="noStrike" cap="none" spc="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ID" sz="48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DFS(</a:t>
                </a:r>
                <a:r>
                  <a:rPr lang="en-ID" sz="4800" b="1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G, u</a:t>
                </a:r>
                <a:r>
                  <a:rPr lang="en-ID" sz="48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</a:p>
              <a:p>
                <a:pPr marL="0" indent="0">
                  <a:buNone/>
                </a:pPr>
                <a:r>
                  <a:rPr lang="en-ID" sz="4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1     </a:t>
                </a:r>
                <a:r>
                  <a:rPr lang="en-ID" sz="48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if</a:t>
                </a:r>
                <a:r>
                  <a:rPr lang="en-ID" sz="4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ID" sz="4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r>
                      <a:rPr lang="en-ID" sz="4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ID" sz="4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𝑣𝑖𝑠𝑖𝑡𝑒𝑑</m:t>
                    </m:r>
                    <m:r>
                      <a:rPr lang="en-ID" sz="4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==</m:t>
                    </m:r>
                    <m:r>
                      <m:rPr>
                        <m:sty m:val="p"/>
                      </m:rPr>
                      <a:rPr lang="en-US" sz="4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TRUE</m:t>
                    </m:r>
                  </m:oMath>
                </a14:m>
                <a:r>
                  <a:rPr lang="en-ID" sz="4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  <a:p>
                <a:pPr marL="0" indent="0">
                  <a:buNone/>
                </a:pPr>
                <a:r>
                  <a:rPr lang="en-ID" sz="4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2         return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ID" sz="4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3    </a:t>
                </a:r>
                <a14:m>
                  <m:oMath xmlns:m="http://schemas.openxmlformats.org/officeDocument/2006/math">
                    <m:r>
                      <a:rPr lang="en-ID" sz="4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r>
                      <a:rPr lang="en-ID" sz="4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ID" sz="4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𝑣𝑖𝑠𝑖𝑡𝑒𝑑</m:t>
                    </m:r>
                    <m:r>
                      <a:rPr lang="en-ID" sz="4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4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TRUE</m:t>
                    </m:r>
                  </m:oMath>
                </a14:m>
                <a:r>
                  <a:rPr lang="en-ID" sz="4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ID" sz="4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4     </a:t>
                </a:r>
                <a:r>
                  <a:rPr lang="en-ID" sz="48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for</a:t>
                </a:r>
                <a:r>
                  <a:rPr lang="en-ID" sz="4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each </a:t>
                </a:r>
                <a14:m>
                  <m:oMath xmlns:m="http://schemas.openxmlformats.org/officeDocument/2006/math">
                    <m:r>
                      <a:rPr lang="en-US" sz="4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  <m:r>
                      <a:rPr lang="en-ID" sz="4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ID" sz="4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  <m:r>
                      <a:rPr lang="en-ID" sz="4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4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𝐴𝑑𝑗</m:t>
                    </m:r>
                    <m:r>
                      <a:rPr lang="en-US" sz="4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r>
                      <a:rPr lang="en-US" sz="4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r>
                      <a:rPr lang="en-US" sz="4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endParaRPr lang="en-ID" sz="48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ID" sz="4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5         </a:t>
                </a:r>
                <a:r>
                  <a:rPr lang="en-ID" sz="48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if</a:t>
                </a:r>
                <a:r>
                  <a:rPr lang="en-ID" sz="4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4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  <m:r>
                      <a:rPr lang="en-ID" sz="4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ID" sz="4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𝑣𝑖𝑠𝑖𝑡𝑒𝑑</m:t>
                    </m:r>
                    <m:r>
                      <a:rPr lang="en-ID" sz="4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==</m:t>
                    </m:r>
                    <m:r>
                      <m:rPr>
                        <m:sty m:val="p"/>
                      </m:rPr>
                      <a:rPr lang="en-ID" sz="48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FALSE</m:t>
                    </m:r>
                  </m:oMath>
                </a14:m>
                <a:r>
                  <a:rPr lang="en-ID" sz="4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ID" sz="4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6             DFS(</a:t>
                </a:r>
                <a:r>
                  <a:rPr lang="en-ID" sz="48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G</a:t>
                </a:r>
                <a:r>
                  <a:rPr lang="en-ID" sz="4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ID" sz="48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v</a:t>
                </a:r>
                <a:r>
                  <a:rPr lang="en-ID" sz="4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ID" sz="48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ID" sz="48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742950" indent="-742950">
                  <a:buFont typeface="Arial" panose="020B0604020202020204" pitchFamily="34" charset="0"/>
                  <a:buAutoNum type="arabicPlain"/>
                </a:pPr>
                <a:endParaRPr lang="en-ID" sz="48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ID" sz="48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" name="Content Placeholder 10">
                <a:extLst>
                  <a:ext uri="{FF2B5EF4-FFF2-40B4-BE49-F238E27FC236}">
                    <a16:creationId xmlns:a16="http://schemas.microsoft.com/office/drawing/2014/main" id="{3D66EFE2-B91C-FC62-2F94-7A5DC8B754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92000" y="4125886"/>
                <a:ext cx="10024623" cy="8523314"/>
              </a:xfrm>
              <a:prstGeom prst="rect">
                <a:avLst/>
              </a:prstGeom>
              <a:blipFill>
                <a:blip r:embed="rId3"/>
                <a:stretch>
                  <a:fillRect l="-3291" t="-1634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93613703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dirty="0"/>
              <a:t>Strongly Connected Definition</a:t>
            </a:r>
          </a:p>
        </p:txBody>
      </p:sp>
      <p:sp>
        <p:nvSpPr>
          <p:cNvPr id="5124" name="Rectangle 4"/>
          <p:cNvSpPr>
            <a:spLocks noGrp="1" noChangeArrowheads="1"/>
          </p:cNvSpPr>
          <p:nvPr>
            <p:ph type="body" sz="quarter" idx="10"/>
          </p:nvPr>
        </p:nvSpPr>
        <p:spPr>
          <a:xfrm>
            <a:off x="2167377" y="2419728"/>
            <a:ext cx="13377423" cy="803546"/>
          </a:xfrm>
        </p:spPr>
        <p:txBody>
          <a:bodyPr>
            <a:normAutofit/>
          </a:bodyPr>
          <a:lstStyle/>
          <a:p>
            <a:pPr eaLnBrk="1" hangingPunct="1">
              <a:lnSpc>
                <a:spcPct val="80000"/>
              </a:lnSpc>
            </a:pPr>
            <a:r>
              <a:rPr lang="en-US" dirty="0"/>
              <a:t>DFS to find Connected components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10">
                <a:extLst>
                  <a:ext uri="{FF2B5EF4-FFF2-40B4-BE49-F238E27FC236}">
                    <a16:creationId xmlns:a16="http://schemas.microsoft.com/office/drawing/2014/main" id="{2D0C5B1C-5744-7832-B1C8-346A7B7DFA1D}"/>
                  </a:ext>
                </a:extLst>
              </p:cNvPr>
              <p:cNvSpPr>
                <a:spLocks noGrp="1"/>
              </p:cNvSpPr>
              <p:nvPr>
                <p:ph sz="quarter" idx="11"/>
              </p:nvPr>
            </p:nvSpPr>
            <p:spPr>
              <a:xfrm>
                <a:off x="2167377" y="4125886"/>
                <a:ext cx="10024623" cy="852331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48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INIT(</a:t>
                </a:r>
                <a:r>
                  <a:rPr lang="en-US" sz="4800" b="1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G</a:t>
                </a:r>
                <a:r>
                  <a:rPr lang="en-US" sz="48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</a:p>
              <a:p>
                <a:pPr marL="0" indent="0">
                  <a:buNone/>
                </a:pPr>
                <a:r>
                  <a:rPr lang="en-US" sz="4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1     </a:t>
                </a:r>
                <a:r>
                  <a:rPr lang="en-US" sz="48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ComponentCount</a:t>
                </a:r>
                <a:r>
                  <a:rPr lang="en-US" sz="48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0</a:t>
                </a:r>
              </a:p>
              <a:p>
                <a:pPr marL="0" indent="0">
                  <a:buNone/>
                </a:pPr>
                <a:r>
                  <a:rPr lang="en-US" sz="4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2     </a:t>
                </a:r>
                <a:r>
                  <a:rPr lang="en-US" sz="48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for</a:t>
                </a:r>
                <a:r>
                  <a:rPr lang="en-US" sz="4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each vertex </a:t>
                </a:r>
                <a14:m>
                  <m:oMath xmlns:m="http://schemas.openxmlformats.org/officeDocument/2006/math">
                    <m:r>
                      <a:rPr lang="en-US" sz="4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r>
                      <a:rPr lang="en-US" sz="4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4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  <m:r>
                      <a:rPr lang="en-US" sz="4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4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</m:oMath>
                </a14:m>
                <a:endParaRPr lang="en-US" sz="48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sz="4800" b="0" dirty="0">
                    <a:ea typeface="Cambria Math" panose="02040503050406030204" pitchFamily="18" charset="0"/>
                  </a:rPr>
                  <a:t>3       </a:t>
                </a:r>
                <a14:m>
                  <m:oMath xmlns:m="http://schemas.openxmlformats.org/officeDocument/2006/math">
                    <m:r>
                      <a:rPr lang="en-US" sz="4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r>
                      <a:rPr lang="en-US" sz="4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4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𝑐𝑜𝑚𝑝𝑜𝑛𝑒𝑛𝑡</m:t>
                    </m:r>
                    <m:r>
                      <a:rPr lang="en-US" sz="4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4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sz="4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  <a:p>
                <a:pPr marL="0" indent="0">
                  <a:buNone/>
                </a:pPr>
                <a:r>
                  <a:rPr lang="en-US" sz="4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4     </a:t>
                </a:r>
                <a:r>
                  <a:rPr lang="en-US" sz="48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for</a:t>
                </a:r>
                <a:r>
                  <a:rPr lang="en-US" sz="4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each vertex </a:t>
                </a:r>
                <a14:m>
                  <m:oMath xmlns:m="http://schemas.openxmlformats.org/officeDocument/2006/math">
                    <m:r>
                      <a:rPr lang="en-US" sz="4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r>
                      <a:rPr lang="en-US" sz="4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4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  <m:r>
                      <a:rPr lang="en-US" sz="4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4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</m:oMath>
                </a14:m>
                <a:endParaRPr lang="en-US" sz="48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sz="4800" b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5         </a:t>
                </a:r>
                <a:r>
                  <a:rPr lang="en-US" sz="48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if</a:t>
                </a:r>
                <a:r>
                  <a:rPr lang="en-US" sz="4800" b="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4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r>
                      <a:rPr lang="en-US" sz="4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4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𝑐𝑜𝑚𝑝𝑜𝑛𝑒𝑛𝑡</m:t>
                    </m:r>
                    <m:r>
                      <a:rPr lang="en-US" sz="4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==</m:t>
                    </m:r>
                    <m:r>
                      <a:rPr lang="en-US" sz="4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sz="4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  <a:p>
                <a:pPr marL="0" indent="0">
                  <a:buNone/>
                </a:pPr>
                <a:r>
                  <a:rPr lang="en-US" sz="4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6             </a:t>
                </a:r>
                <a:r>
                  <a:rPr lang="en-US" sz="48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DFS(</a:t>
                </a:r>
                <a:r>
                  <a:rPr lang="en-US" sz="4800" b="1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G, u, </a:t>
                </a:r>
                <a:r>
                  <a:rPr lang="en-US" sz="48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ComponentCount</a:t>
                </a:r>
                <a:r>
                  <a:rPr lang="en-US" sz="48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</a:p>
              <a:p>
                <a:pPr marL="0" indent="0">
                  <a:buNone/>
                </a:pPr>
                <a:r>
                  <a:rPr lang="en-US" sz="4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            </a:t>
                </a:r>
                <a:r>
                  <a:rPr lang="en-US" sz="3200" dirty="0">
                    <a:solidFill>
                      <a:schemeClr val="accent4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// Increment for the next component Id</a:t>
                </a:r>
              </a:p>
              <a:p>
                <a:pPr marL="0" indent="0">
                  <a:buNone/>
                </a:pPr>
                <a:r>
                  <a:rPr lang="en-US" sz="4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7             </a:t>
                </a:r>
                <a:r>
                  <a:rPr lang="en-US" sz="48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ComponentCount</a:t>
                </a:r>
                <a:r>
                  <a:rPr lang="en-US" sz="4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++</a:t>
                </a:r>
              </a:p>
              <a:p>
                <a:pPr marL="0" indent="0">
                  <a:buNone/>
                </a:pPr>
                <a:endParaRPr lang="en-US" sz="48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48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742950" indent="-742950">
                  <a:buAutoNum type="arabicPlain"/>
                </a:pPr>
                <a:endParaRPr lang="en-US" sz="48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4800" dirty="0"/>
              </a:p>
            </p:txBody>
          </p:sp>
        </mc:Choice>
        <mc:Fallback xmlns="">
          <p:sp>
            <p:nvSpPr>
              <p:cNvPr id="11" name="Content Placeholder 10">
                <a:extLst>
                  <a:ext uri="{FF2B5EF4-FFF2-40B4-BE49-F238E27FC236}">
                    <a16:creationId xmlns:a16="http://schemas.microsoft.com/office/drawing/2014/main" id="{2D0C5B1C-5744-7832-B1C8-346A7B7DFA1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1"/>
              </p:nvPr>
            </p:nvSpPr>
            <p:spPr>
              <a:xfrm>
                <a:off x="2167377" y="4125886"/>
                <a:ext cx="10024623" cy="8523314"/>
              </a:xfrm>
              <a:blipFill>
                <a:blip r:embed="rId3"/>
                <a:stretch>
                  <a:fillRect l="-3161" t="-16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10">
                <a:extLst>
                  <a:ext uri="{FF2B5EF4-FFF2-40B4-BE49-F238E27FC236}">
                    <a16:creationId xmlns:a16="http://schemas.microsoft.com/office/drawing/2014/main" id="{3D66EFE2-B91C-FC62-2F94-7A5DC8B7545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192000" y="4125886"/>
                <a:ext cx="12192000" cy="8523314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lIns="50800" tIns="50800" rIns="50800" bIns="50800">
                <a:normAutofit/>
              </a:bodyPr>
              <a:lstStyle>
                <a:lvl1pPr marL="457200" marR="0" indent="-457200" algn="l" defTabSz="2438338" rtl="0" eaLnBrk="1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Tx/>
                  <a:buSzPct val="123000"/>
                  <a:buFont typeface="Arial" panose="020B0604020202020204" pitchFamily="34" charset="0"/>
                  <a:buChar char="•"/>
                  <a:tabLst/>
                  <a:defRPr kumimoji="0" lang="en-US" sz="4000" b="0" i="0" u="none" strike="noStrike" cap="none" spc="0" normalizeH="0" baseline="0">
                    <a:ln>
                      <a:noFill/>
                    </a:ln>
                    <a:solidFill>
                      <a:schemeClr val="bg1"/>
                    </a:solidFill>
                    <a:effectLst/>
                    <a:uFillTx/>
                    <a:latin typeface="Avenir Book" panose="02000503020000020003" pitchFamily="2" charset="0"/>
                    <a:ea typeface="Avenir Book" panose="02000503020000020003" pitchFamily="2" charset="0"/>
                    <a:cs typeface="Open Sans Light"/>
                    <a:sym typeface="Helvetica Neue"/>
                  </a:defRPr>
                </a:lvl1pPr>
                <a:lvl2pPr marL="1066800" marR="0" indent="-457200" algn="l" defTabSz="2438338" rtl="0" eaLnBrk="1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Tx/>
                  <a:buSzPct val="123000"/>
                  <a:buFont typeface="Arial" panose="020B0604020202020204" pitchFamily="34" charset="0"/>
                  <a:buChar char="•"/>
                  <a:tabLst/>
                  <a:defRPr kumimoji="0" lang="en-US" sz="4000" b="0" i="0" u="none" strike="noStrike" cap="none" spc="0" normalizeH="0" baseline="0">
                    <a:ln>
                      <a:noFill/>
                    </a:ln>
                    <a:solidFill>
                      <a:schemeClr val="bg1"/>
                    </a:solidFill>
                    <a:effectLst/>
                    <a:uFillTx/>
                    <a:latin typeface="Avenir Book" panose="02000503020000020003" pitchFamily="2" charset="0"/>
                    <a:ea typeface="Avenir Book" panose="02000503020000020003" pitchFamily="2" charset="0"/>
                    <a:cs typeface="Open Sans Light"/>
                    <a:sym typeface="Helvetica Neue"/>
                  </a:defRPr>
                </a:lvl2pPr>
                <a:lvl3pPr marL="1676400" marR="0" indent="-457200" algn="l" defTabSz="2438338" rtl="0" eaLnBrk="1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Tx/>
                  <a:buSzPct val="123000"/>
                  <a:buFont typeface="Arial" panose="020B0604020202020204" pitchFamily="34" charset="0"/>
                  <a:buChar char="•"/>
                  <a:tabLst/>
                  <a:defRPr kumimoji="0" lang="en-US" sz="4000" b="0" i="0" u="none" strike="noStrike" cap="none" spc="0" normalizeH="0" baseline="0">
                    <a:ln>
                      <a:noFill/>
                    </a:ln>
                    <a:solidFill>
                      <a:schemeClr val="bg1"/>
                    </a:solidFill>
                    <a:effectLst/>
                    <a:uFillTx/>
                    <a:latin typeface="Avenir Book" panose="02000503020000020003" pitchFamily="2" charset="0"/>
                    <a:ea typeface="Avenir Book" panose="02000503020000020003" pitchFamily="2" charset="0"/>
                    <a:cs typeface="Open Sans Light"/>
                    <a:sym typeface="Helvetica Neue"/>
                  </a:defRPr>
                </a:lvl3pPr>
                <a:lvl4pPr marL="2286000" marR="0" indent="-457200" algn="l" defTabSz="2438338" rtl="0" eaLnBrk="1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Tx/>
                  <a:buSzPct val="123000"/>
                  <a:buFont typeface="Arial" panose="020B0604020202020204" pitchFamily="34" charset="0"/>
                  <a:buChar char="•"/>
                  <a:tabLst/>
                  <a:defRPr kumimoji="0" lang="en-US" sz="4000" b="0" i="0" u="none" strike="noStrike" cap="none" spc="0" normalizeH="0" baseline="0">
                    <a:ln>
                      <a:noFill/>
                    </a:ln>
                    <a:solidFill>
                      <a:schemeClr val="bg1"/>
                    </a:solidFill>
                    <a:effectLst/>
                    <a:uFillTx/>
                    <a:latin typeface="Avenir Book" panose="02000503020000020003" pitchFamily="2" charset="0"/>
                    <a:ea typeface="Avenir Book" panose="02000503020000020003" pitchFamily="2" charset="0"/>
                    <a:cs typeface="Open Sans Light"/>
                    <a:sym typeface="Helvetica Neue"/>
                  </a:defRPr>
                </a:lvl4pPr>
                <a:lvl5pPr marL="2895600" marR="0" indent="-457200" algn="l" defTabSz="2438338" rtl="0" eaLnBrk="1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Tx/>
                  <a:buSzPct val="123000"/>
                  <a:buFont typeface="Arial" panose="020B0604020202020204" pitchFamily="34" charset="0"/>
                  <a:buChar char="•"/>
                  <a:tabLst/>
                  <a:defRPr kumimoji="0" lang="en-US" sz="4000" b="0" i="0" u="none" strike="noStrike" cap="none" spc="0" normalizeH="0" baseline="0">
                    <a:ln>
                      <a:noFill/>
                    </a:ln>
                    <a:solidFill>
                      <a:schemeClr val="bg1"/>
                    </a:solidFill>
                    <a:effectLst/>
                    <a:uFillTx/>
                    <a:latin typeface="Avenir Book" panose="02000503020000020003" pitchFamily="2" charset="0"/>
                    <a:ea typeface="Avenir Book" panose="02000503020000020003" pitchFamily="2" charset="0"/>
                    <a:cs typeface="Open Sans Light"/>
                    <a:sym typeface="Helvetica Neue"/>
                  </a:defRPr>
                </a:lvl5pPr>
                <a:lvl6pPr marL="3657600" marR="0" indent="-609600" algn="l" defTabSz="2438338" rtl="0" eaLnBrk="1" latinLnBrk="0" hangingPunct="1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Pct val="123000"/>
                  <a:buFontTx/>
                  <a:buChar char="•"/>
                  <a:tabLst/>
                  <a:defRPr sz="4800" b="0" i="0" u="none" strike="noStrike" cap="none" spc="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6pPr>
                <a:lvl7pPr marL="4267200" marR="0" indent="-609600" algn="l" defTabSz="2438338" rtl="0" eaLnBrk="1" latinLnBrk="0" hangingPunct="1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Pct val="123000"/>
                  <a:buFontTx/>
                  <a:buChar char="•"/>
                  <a:tabLst/>
                  <a:defRPr sz="4800" b="0" i="0" u="none" strike="noStrike" cap="none" spc="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7pPr>
                <a:lvl8pPr marL="4876800" marR="0" indent="-609600" algn="l" defTabSz="2438338" rtl="0" eaLnBrk="1" latinLnBrk="0" hangingPunct="1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Pct val="123000"/>
                  <a:buFontTx/>
                  <a:buChar char="•"/>
                  <a:tabLst/>
                  <a:defRPr sz="4800" b="0" i="0" u="none" strike="noStrike" cap="none" spc="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8pPr>
                <a:lvl9pPr marL="5486400" marR="0" indent="-609600" algn="l" defTabSz="2438338" rtl="0" eaLnBrk="1" latinLnBrk="0" hangingPunct="1">
                  <a:lnSpc>
                    <a:spcPct val="90000"/>
                  </a:lnSpc>
                  <a:spcBef>
                    <a:spcPts val="4500"/>
                  </a:spcBef>
                  <a:spcAft>
                    <a:spcPts val="0"/>
                  </a:spcAft>
                  <a:buClrTx/>
                  <a:buSzPct val="123000"/>
                  <a:buFontTx/>
                  <a:buChar char="•"/>
                  <a:tabLst/>
                  <a:defRPr sz="4800" b="0" i="0" u="none" strike="noStrike" cap="none" spc="0" baseline="0">
                    <a:solidFill>
                      <a:srgbClr val="000000"/>
                    </a:solidFill>
                    <a:uFillTx/>
                    <a:latin typeface="+mn-lt"/>
                    <a:ea typeface="+mn-ea"/>
                    <a:cs typeface="+mn-cs"/>
                    <a:sym typeface="Helvetica Neue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ID" sz="48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DFS(</a:t>
                </a:r>
                <a:r>
                  <a:rPr lang="en-ID" sz="4800" b="1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G, u, </a:t>
                </a:r>
                <a:r>
                  <a:rPr lang="en-US" sz="48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ComponentId</a:t>
                </a:r>
                <a:r>
                  <a:rPr lang="en-ID" sz="48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</a:p>
              <a:p>
                <a:pPr marL="0" indent="0">
                  <a:buNone/>
                </a:pPr>
                <a:r>
                  <a:rPr lang="en-ID" sz="4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1     </a:t>
                </a:r>
                <a:r>
                  <a:rPr lang="en-ID" sz="48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if</a:t>
                </a:r>
                <a:r>
                  <a:rPr lang="en-ID" sz="4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ID" sz="4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r>
                      <a:rPr lang="en-ID" sz="4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4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𝑐𝑜𝑚𝑝𝑜𝑛𝑒𝑛𝑡</m:t>
                    </m:r>
                  </m:oMath>
                </a14:m>
                <a:r>
                  <a:rPr lang="en-ID" sz="4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!= </a:t>
                </a:r>
                <a14:m>
                  <m:oMath xmlns:m="http://schemas.openxmlformats.org/officeDocument/2006/math">
                    <m:r>
                      <a:rPr lang="en-US" sz="48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4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endParaRPr lang="en-ID" sz="48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ID" sz="3200" dirty="0">
                    <a:solidFill>
                      <a:schemeClr val="accent4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         // This vertex already visited and already belong to   </a:t>
                </a:r>
              </a:p>
              <a:p>
                <a:pPr marL="0" indent="0">
                  <a:buNone/>
                </a:pPr>
                <a:r>
                  <a:rPr lang="en-ID" sz="3200" dirty="0">
                    <a:solidFill>
                      <a:schemeClr val="accent4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         // a component, no need to process this vertex again</a:t>
                </a:r>
              </a:p>
              <a:p>
                <a:pPr marL="0" indent="0">
                  <a:buNone/>
                </a:pPr>
                <a:r>
                  <a:rPr lang="en-ID" sz="4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2         return</a:t>
                </a:r>
              </a:p>
              <a:p>
                <a:pPr marL="0" indent="0">
                  <a:buNone/>
                </a:pPr>
                <a:r>
                  <a:rPr lang="en-ID" sz="4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    </a:t>
                </a:r>
                <a:r>
                  <a:rPr lang="en-ID" sz="3200" dirty="0">
                    <a:solidFill>
                      <a:schemeClr val="accent4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// Assign this vertex the component id</a:t>
                </a:r>
              </a:p>
              <a:p>
                <a:pPr marL="0" indent="0">
                  <a:buNone/>
                </a:pPr>
                <a:r>
                  <a:rPr lang="en-ID" sz="4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3     </a:t>
                </a:r>
                <a14:m>
                  <m:oMath xmlns:m="http://schemas.openxmlformats.org/officeDocument/2006/math">
                    <m:r>
                      <a:rPr lang="en-ID" sz="4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r>
                      <a:rPr lang="en-ID" sz="4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4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𝑐𝑜𝑚𝑝𝑜𝑛𝑒𝑛𝑡</m:t>
                    </m:r>
                    <m:r>
                      <a:rPr lang="en-ID" sz="4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sz="48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ComponentId</m:t>
                    </m:r>
                  </m:oMath>
                </a14:m>
                <a:endParaRPr lang="en-ID" sz="48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ID" sz="3200" dirty="0">
                    <a:solidFill>
                      <a:schemeClr val="accent4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        // Recursively call DFS for every adjacent node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ID" sz="4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4     </a:t>
                </a:r>
                <a:r>
                  <a:rPr lang="en-ID" sz="48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for</a:t>
                </a:r>
                <a:r>
                  <a:rPr lang="en-ID" sz="4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each </a:t>
                </a:r>
                <a14:m>
                  <m:oMath xmlns:m="http://schemas.openxmlformats.org/officeDocument/2006/math">
                    <m:r>
                      <a:rPr lang="en-US" sz="4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  <m:r>
                      <a:rPr lang="en-ID" sz="4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ID" sz="4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  <m:r>
                      <a:rPr lang="en-ID" sz="4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4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𝐴𝑑𝑗</m:t>
                    </m:r>
                    <m:r>
                      <a:rPr lang="en-US" sz="4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r>
                      <a:rPr lang="en-US" sz="4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r>
                      <a:rPr lang="en-US" sz="4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endParaRPr lang="en-ID" sz="48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ID" sz="4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5         DFS(</a:t>
                </a:r>
                <a:r>
                  <a:rPr lang="en-ID" sz="48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G</a:t>
                </a:r>
                <a:r>
                  <a:rPr lang="en-ID" sz="4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ID" sz="48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v,</a:t>
                </a:r>
                <a:r>
                  <a:rPr lang="en-US" sz="4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48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ComponentId</a:t>
                </a:r>
                <a:r>
                  <a:rPr lang="en-ID" sz="4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ID" sz="48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ID" sz="48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742950" indent="-742950">
                  <a:buFont typeface="Arial" panose="020B0604020202020204" pitchFamily="34" charset="0"/>
                  <a:buAutoNum type="arabicPlain"/>
                </a:pPr>
                <a:endParaRPr lang="en-ID" sz="48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ID" sz="48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" name="Content Placeholder 10">
                <a:extLst>
                  <a:ext uri="{FF2B5EF4-FFF2-40B4-BE49-F238E27FC236}">
                    <a16:creationId xmlns:a16="http://schemas.microsoft.com/office/drawing/2014/main" id="{3D66EFE2-B91C-FC62-2F94-7A5DC8B754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92000" y="4125886"/>
                <a:ext cx="12192000" cy="8523314"/>
              </a:xfrm>
              <a:prstGeom prst="rect">
                <a:avLst/>
              </a:prstGeom>
              <a:blipFill>
                <a:blip r:embed="rId4"/>
                <a:stretch>
                  <a:fillRect l="-2706" t="-1634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46673088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dirty="0"/>
              <a:t>Strongly Connected Definition</a:t>
            </a:r>
          </a:p>
        </p:txBody>
      </p:sp>
      <p:sp>
        <p:nvSpPr>
          <p:cNvPr id="5124" name="Rectangle 4"/>
          <p:cNvSpPr>
            <a:spLocks noGrp="1" noChangeArrowheads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eaLnBrk="1" hangingPunct="1">
              <a:lnSpc>
                <a:spcPct val="80000"/>
              </a:lnSpc>
            </a:pPr>
            <a:r>
              <a:rPr lang="en-US" dirty="0"/>
              <a:t>Strongly Connected Components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6B63751-6716-A488-B792-6343144A0780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sz="4400" dirty="0"/>
              <a:t>We know how to find connected components in </a:t>
            </a:r>
            <a:r>
              <a:rPr lang="en-US" sz="4400" dirty="0">
                <a:solidFill>
                  <a:schemeClr val="accent4"/>
                </a:solidFill>
              </a:rPr>
              <a:t>undirected graphs</a:t>
            </a:r>
          </a:p>
          <a:p>
            <a:pPr eaLnBrk="1" hangingPunct="1"/>
            <a:r>
              <a:rPr lang="en-US" sz="4400" dirty="0">
                <a:solidFill>
                  <a:schemeClr val="accent4"/>
                </a:solidFill>
              </a:rPr>
              <a:t>How about directed graph?</a:t>
            </a:r>
          </a:p>
          <a:p>
            <a:pPr eaLnBrk="1" hangingPunct="1"/>
            <a:r>
              <a:rPr lang="en-US" sz="4400" dirty="0"/>
              <a:t>Components behave differently in directed graphs. Because if v can be reached by u, it doesn’t mean that u can be reached by v.</a:t>
            </a:r>
          </a:p>
          <a:p>
            <a:pPr eaLnBrk="1" hangingPunct="1"/>
            <a:r>
              <a:rPr lang="en-US" sz="4400" dirty="0"/>
              <a:t>The definition of “Strongly Connected Components” (SCC) is the same as “Connected Components” for undirected graph.</a:t>
            </a:r>
          </a:p>
          <a:p>
            <a:pPr eaLnBrk="1" hangingPunct="1"/>
            <a:r>
              <a:rPr lang="en-US" sz="4400" dirty="0"/>
              <a:t>A strongly connected component is </a:t>
            </a:r>
            <a:r>
              <a:rPr lang="en-US" sz="4400" dirty="0">
                <a:solidFill>
                  <a:schemeClr val="accent4"/>
                </a:solidFill>
              </a:rPr>
              <a:t>a maximal set</a:t>
            </a:r>
            <a:r>
              <a:rPr lang="en-US" sz="4400" dirty="0"/>
              <a:t> of the vertices such that for every pair of the vertices in that component is </a:t>
            </a:r>
            <a:r>
              <a:rPr lang="en-US" sz="4400" dirty="0">
                <a:solidFill>
                  <a:schemeClr val="accent4"/>
                </a:solidFill>
              </a:rPr>
              <a:t>reachable from </a:t>
            </a:r>
            <a:r>
              <a:rPr lang="en-US" sz="4400" dirty="0">
                <a:solidFill>
                  <a:schemeClr val="accent4"/>
                </a:solidFill>
                <a:latin typeface="Avenir Medium" panose="02000503020000020003" pitchFamily="2" charset="0"/>
              </a:rPr>
              <a:t>each other</a:t>
            </a:r>
            <a:r>
              <a:rPr lang="en-US" sz="4400" dirty="0"/>
              <a:t>.</a:t>
            </a:r>
          </a:p>
          <a:p>
            <a:r>
              <a:rPr lang="en-US" sz="4400" dirty="0"/>
              <a:t>The connected component algorithm (normal DFS-like) won’t work for this problem.</a:t>
            </a:r>
          </a:p>
          <a:p>
            <a:endParaRPr lang="en-US" sz="4400" dirty="0"/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dirty="0"/>
              <a:t>Strongly Connected Definition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1D5A81-5958-6BE2-28A3-06FE3AB638D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dirty="0"/>
              <a:t>SCC in Directed graph</a:t>
            </a:r>
          </a:p>
        </p:txBody>
      </p:sp>
      <p:sp>
        <p:nvSpPr>
          <p:cNvPr id="2" name="AutoShape 2" descr="https://cis.temple.edu/~pwang/3223-DA/Lecture/Figure-6-MG.JPG"/>
          <p:cNvSpPr>
            <a:spLocks noChangeAspect="1" noChangeArrowheads="1"/>
          </p:cNvSpPr>
          <p:nvPr/>
        </p:nvSpPr>
        <p:spPr bwMode="auto">
          <a:xfrm>
            <a:off x="3359150" y="-288925"/>
            <a:ext cx="609600" cy="609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endParaRPr lang="en-US" sz="4800"/>
          </a:p>
        </p:txBody>
      </p:sp>
      <p:sp>
        <p:nvSpPr>
          <p:cNvPr id="4" name="AutoShape 4" descr="https://cis.temple.edu/~pwang/3223-DA/Lecture/Figure-6-MG.JPG"/>
          <p:cNvSpPr>
            <a:spLocks noChangeAspect="1" noChangeArrowheads="1"/>
          </p:cNvSpPr>
          <p:nvPr/>
        </p:nvSpPr>
        <p:spPr bwMode="auto">
          <a:xfrm>
            <a:off x="3663950" y="15875"/>
            <a:ext cx="609600" cy="609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endParaRPr lang="en-US" sz="4800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7377" y="3583781"/>
            <a:ext cx="6645310" cy="8208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66541" y="3628026"/>
            <a:ext cx="9850082" cy="569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3"/>
          <p:cNvSpPr txBox="1">
            <a:spLocks noChangeArrowheads="1"/>
          </p:cNvSpPr>
          <p:nvPr/>
        </p:nvSpPr>
        <p:spPr>
          <a:xfrm>
            <a:off x="2537704" y="12112501"/>
            <a:ext cx="5904656" cy="929830"/>
          </a:xfrm>
          <a:prstGeom prst="rect">
            <a:avLst/>
          </a:prstGeom>
        </p:spPr>
        <p:txBody>
          <a:bodyPr vert="horz" lIns="182880" tIns="91440" rIns="182880" bIns="9144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80000"/>
              </a:lnSpc>
              <a:buNone/>
            </a:pPr>
            <a:r>
              <a:rPr lang="en-US" sz="2400" dirty="0">
                <a:solidFill>
                  <a:schemeClr val="bg2">
                    <a:lumMod val="10000"/>
                  </a:schemeClr>
                </a:solidFill>
              </a:rPr>
              <a:t>A directed graph with its Strongly Connected Component</a:t>
            </a:r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>
          <a:xfrm>
            <a:off x="14339254" y="9438971"/>
            <a:ext cx="5904656" cy="929830"/>
          </a:xfrm>
          <a:prstGeom prst="rect">
            <a:avLst/>
          </a:prstGeom>
        </p:spPr>
        <p:txBody>
          <a:bodyPr vert="horz" lIns="182880" tIns="91440" rIns="182880" bIns="9144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80000"/>
              </a:lnSpc>
              <a:buNone/>
            </a:pPr>
            <a:r>
              <a:rPr lang="en-US" sz="2400" dirty="0">
                <a:solidFill>
                  <a:schemeClr val="bg2">
                    <a:lumMod val="10000"/>
                  </a:schemeClr>
                </a:solidFill>
              </a:rPr>
              <a:t>The meta graph that shows we can “shrink” some nodes to just a node</a:t>
            </a:r>
          </a:p>
        </p:txBody>
      </p:sp>
    </p:spTree>
    <p:extLst>
      <p:ext uri="{BB962C8B-B14F-4D97-AF65-F5344CB8AC3E}">
        <p14:creationId xmlns:p14="http://schemas.microsoft.com/office/powerpoint/2010/main" val="957897557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21_BasicWhite">
  <a:themeElements>
    <a:clrScheme name="21_BasicWhite">
      <a:dk1>
        <a:srgbClr val="5E5E5E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Presentation1" id="{FEBCA056-F2A5-496F-A830-7BAED988D208}" vid="{3C0D7A97-88A3-424B-BF48-73EB1D05E1BE}"/>
    </a:ext>
  </a:extLst>
</a:theme>
</file>

<file path=ppt/theme/theme2.xml><?xml version="1.0" encoding="utf-8"?>
<a:theme xmlns:a="http://schemas.openxmlformats.org/drawingml/2006/main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21_BasicWhite</Template>
  <TotalTime>13588</TotalTime>
  <Words>1110</Words>
  <Application>Microsoft Macintosh PowerPoint</Application>
  <PresentationFormat>Custom</PresentationFormat>
  <Paragraphs>146</Paragraphs>
  <Slides>17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8" baseType="lpstr">
      <vt:lpstr>Open Sans Light</vt:lpstr>
      <vt:lpstr>Arial</vt:lpstr>
      <vt:lpstr>OCRB</vt:lpstr>
      <vt:lpstr>Open Sans</vt:lpstr>
      <vt:lpstr>Open Sans Semibold</vt:lpstr>
      <vt:lpstr>Avenir Medium</vt:lpstr>
      <vt:lpstr>Open Sans ExtraBold</vt:lpstr>
      <vt:lpstr>Avenir Book</vt:lpstr>
      <vt:lpstr>Calibri</vt:lpstr>
      <vt:lpstr>Cambria Math</vt:lpstr>
      <vt:lpstr>21_BasicWhite</vt:lpstr>
      <vt:lpstr>Graph: Strongly Connected Component</vt:lpstr>
      <vt:lpstr>Outline Materials</vt:lpstr>
      <vt:lpstr>Learning outcomes</vt:lpstr>
      <vt:lpstr>Strongly connected definition</vt:lpstr>
      <vt:lpstr>Strongly connected definition</vt:lpstr>
      <vt:lpstr>Strongly Connected Definition</vt:lpstr>
      <vt:lpstr>Strongly Connected Definition</vt:lpstr>
      <vt:lpstr>Strongly Connected Definition</vt:lpstr>
      <vt:lpstr>Strongly Connected Definition</vt:lpstr>
      <vt:lpstr>Tarjan’s SCC Algorithm</vt:lpstr>
      <vt:lpstr>Tarjan’s SCC Algorithm</vt:lpstr>
      <vt:lpstr>Tarjan’s SCC Algorithm</vt:lpstr>
      <vt:lpstr>Tarjan’s SCC Algorithm</vt:lpstr>
      <vt:lpstr>Tarjan’s SCC Algorithm</vt:lpstr>
      <vt:lpstr>Exercises</vt:lpstr>
      <vt:lpstr>References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Role Of Algorithms In Programming</dc:title>
  <dc:creator>HENRY LUCKY</dc:creator>
  <cp:lastModifiedBy>HENRY LUCKY</cp:lastModifiedBy>
  <cp:revision>62</cp:revision>
  <dcterms:created xsi:type="dcterms:W3CDTF">2023-06-13T08:42:51Z</dcterms:created>
  <dcterms:modified xsi:type="dcterms:W3CDTF">2023-07-31T08:59:56Z</dcterms:modified>
</cp:coreProperties>
</file>